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20"/>
  </p:notesMasterIdLst>
  <p:sldIdLst>
    <p:sldId id="271" r:id="rId2"/>
    <p:sldId id="256" r:id="rId3"/>
    <p:sldId id="281" r:id="rId4"/>
    <p:sldId id="280" r:id="rId5"/>
    <p:sldId id="257" r:id="rId6"/>
    <p:sldId id="274" r:id="rId7"/>
    <p:sldId id="277" r:id="rId8"/>
    <p:sldId id="260" r:id="rId9"/>
    <p:sldId id="276" r:id="rId10"/>
    <p:sldId id="278" r:id="rId11"/>
    <p:sldId id="279" r:id="rId12"/>
    <p:sldId id="263" r:id="rId13"/>
    <p:sldId id="261" r:id="rId14"/>
    <p:sldId id="264" r:id="rId15"/>
    <p:sldId id="265" r:id="rId16"/>
    <p:sldId id="268" r:id="rId17"/>
    <p:sldId id="259" r:id="rId18"/>
    <p:sldId id="270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87" autoAdjust="0"/>
  </p:normalViewPr>
  <p:slideViewPr>
    <p:cSldViewPr>
      <p:cViewPr varScale="1">
        <p:scale>
          <a:sx n="32" d="100"/>
          <a:sy n="32" d="100"/>
        </p:scale>
        <p:origin x="58" y="91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95BF5-3C27-4392-AC7B-D282AC3A9359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39BC0-6E97-43A5-A8CD-D4860B3C8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66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39BC0-6E97-43A5-A8CD-D4860B3C8D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9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39BC0-6E97-43A5-A8CD-D4860B3C8D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84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39BC0-6E97-43A5-A8CD-D4860B3C8D7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8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39BC0-6E97-43A5-A8CD-D4860B3C8D7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9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yQ6bDLlgwQ0?feature=oembed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YrVB8dWLtg?feature=oembed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vRUTHzNUfcY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20221" y="4190594"/>
            <a:ext cx="11790407" cy="1450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600" b="1" kern="0" dirty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음주운전 방지 자율주행 </a:t>
            </a:r>
            <a:r>
              <a:rPr lang="en-US" altLang="ko-KR" sz="6600" b="1" kern="0" dirty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 RC car</a:t>
            </a:r>
            <a:r>
              <a:rPr lang="en-US" altLang="ko-KR" sz="6600" b="1" kern="0" dirty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</a:t>
            </a:r>
            <a:endParaRPr lang="ko-KR" altLang="en-US" sz="5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8645641" y="3219044"/>
            <a:ext cx="996722" cy="9715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8970791" y="3533457"/>
            <a:ext cx="346419" cy="342723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7"/>
          <p:cNvSpPr/>
          <p:nvPr/>
        </p:nvSpPr>
        <p:spPr>
          <a:xfrm>
            <a:off x="12725400" y="5448300"/>
            <a:ext cx="5105400" cy="4419600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Calibri"/>
              </a:rPr>
              <a:t>Arduino A to Z</a:t>
            </a:r>
            <a:r>
              <a:rPr kumimoji="0" lang="en-US" altLang="ko-KR" sz="30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Calibri"/>
              </a:rPr>
              <a:t> 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발표 </a:t>
            </a:r>
            <a:r>
              <a:rPr kumimoji="0" lang="en-US" altLang="ko-KR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Calibri"/>
              </a:rPr>
              <a:t>:</a:t>
            </a:r>
            <a:r>
              <a:rPr kumimoji="0" lang="ko-KR" altLang="en-US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 </a:t>
            </a:r>
            <a:r>
              <a:rPr kumimoji="0" lang="en-US" altLang="ko-KR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Calibri"/>
              </a:rPr>
              <a:t>20181304</a:t>
            </a:r>
            <a:r>
              <a:rPr kumimoji="0" lang="ko-KR" altLang="en-US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 김기태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제작</a:t>
            </a:r>
            <a:r>
              <a:rPr kumimoji="0" lang="en-US" altLang="ko-KR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Calibri"/>
              </a:rPr>
              <a:t> :</a:t>
            </a:r>
            <a:r>
              <a:rPr kumimoji="0" lang="ko-KR" altLang="en-US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 </a:t>
            </a:r>
            <a:r>
              <a:rPr kumimoji="0" lang="en-US" altLang="ko-KR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Calibri"/>
              </a:rPr>
              <a:t>20181318</a:t>
            </a:r>
            <a:r>
              <a:rPr kumimoji="0" lang="ko-KR" altLang="en-US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 박진수</a:t>
            </a:r>
            <a:r>
              <a:rPr kumimoji="0" lang="en-US" altLang="ko-KR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Calibri"/>
              </a:rPr>
              <a:t> 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            </a:t>
            </a:r>
            <a:r>
              <a:rPr kumimoji="0" lang="en-US" altLang="ko-KR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Calibri"/>
              </a:rPr>
              <a:t>20181329 </a:t>
            </a:r>
            <a:r>
              <a:rPr kumimoji="0" lang="ko-KR" altLang="en-US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신승훈</a:t>
            </a:r>
            <a:endParaRPr kumimoji="0" lang="en-US" altLang="ko-KR" sz="2800" b="0" i="0" u="none" strike="noStrike" kern="0" cap="none" spc="0" normalizeH="0" baseline="0" dirty="0">
              <a:solidFill>
                <a:srgbClr val="A6A6A6"/>
              </a:solidFill>
              <a:latin typeface="Calibri"/>
              <a:ea typeface="?? ??"/>
              <a:cs typeface="?? ??"/>
            </a:endParaRPr>
          </a:p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800" kern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발표일 </a:t>
            </a:r>
            <a:r>
              <a:rPr lang="en-US" altLang="ko-KR" sz="2800" kern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: 2021.12.14(</a:t>
            </a:r>
            <a:r>
              <a:rPr lang="ko-KR" altLang="en-US" sz="2800" kern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화</a:t>
            </a:r>
            <a:r>
              <a:rPr lang="en-US" altLang="ko-KR" sz="2800" kern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)</a:t>
            </a:r>
            <a:r>
              <a:rPr kumimoji="0" lang="ko-KR" altLang="en-US" sz="2800" b="0" i="0" u="none" strike="noStrike" kern="0" cap="none" spc="0" normalizeH="0" baseline="0" dirty="0">
                <a:solidFill>
                  <a:srgbClr val="A6A6A6"/>
                </a:solidFill>
                <a:latin typeface="Calibri"/>
                <a:ea typeface="?? ??"/>
                <a:cs typeface="?? ??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EB28C6-5E75-46F0-B9DB-D7B12F88E066}"/>
              </a:ext>
            </a:extLst>
          </p:cNvPr>
          <p:cNvSpPr/>
          <p:nvPr/>
        </p:nvSpPr>
        <p:spPr>
          <a:xfrm>
            <a:off x="1254707" y="-7742"/>
            <a:ext cx="17047807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제작 과정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7AA7DB-11A9-4E13-A760-B3C22D93E053}"/>
              </a:ext>
            </a:extLst>
          </p:cNvPr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05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22EB0-2EFD-47FC-A6D3-A515E6E061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4" y="2398892"/>
            <a:ext cx="4326356" cy="43263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D50FCE-7EEB-4D0C-9DC0-BD69E37A20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735" y="2398891"/>
            <a:ext cx="4325407" cy="4301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DB0531-3BBE-4138-99F1-327E956643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398891"/>
            <a:ext cx="4326357" cy="432635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4CBC12-C8A1-47F3-992B-3ADC5AF1DE5D}"/>
              </a:ext>
            </a:extLst>
          </p:cNvPr>
          <p:cNvSpPr/>
          <p:nvPr/>
        </p:nvSpPr>
        <p:spPr>
          <a:xfrm>
            <a:off x="1471047" y="6972300"/>
            <a:ext cx="3545609" cy="1644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 Car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아크릴 판과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DC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모터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 결합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9F4FA7-FC91-4689-B2EC-C069277EF987}"/>
              </a:ext>
            </a:extLst>
          </p:cNvPr>
          <p:cNvSpPr/>
          <p:nvPr/>
        </p:nvSpPr>
        <p:spPr>
          <a:xfrm>
            <a:off x="7371195" y="7006689"/>
            <a:ext cx="3545609" cy="1644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결합된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DC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모터와 바퀴 결합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B30699-61CB-400B-9205-9E78D5916C8D}"/>
              </a:ext>
            </a:extLst>
          </p:cNvPr>
          <p:cNvSpPr/>
          <p:nvPr/>
        </p:nvSpPr>
        <p:spPr>
          <a:xfrm>
            <a:off x="12995633" y="7006688"/>
            <a:ext cx="3545609" cy="1644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 Car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아크릴 판과 모터 드라이브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미니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브레드보드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배터리 홀더 결합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142C89-2A15-46FD-A8AA-0B503A1E1A17}"/>
              </a:ext>
            </a:extLst>
          </p:cNvPr>
          <p:cNvSpPr/>
          <p:nvPr/>
        </p:nvSpPr>
        <p:spPr>
          <a:xfrm>
            <a:off x="5715000" y="4152900"/>
            <a:ext cx="8382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6894F90-F87C-4EED-81DE-1E3477EFE74B}"/>
              </a:ext>
            </a:extLst>
          </p:cNvPr>
          <p:cNvSpPr/>
          <p:nvPr/>
        </p:nvSpPr>
        <p:spPr>
          <a:xfrm>
            <a:off x="11489157" y="4152900"/>
            <a:ext cx="8382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E96F3E2F-396E-4941-B908-5D34BD145FEC}"/>
              </a:ext>
            </a:extLst>
          </p:cNvPr>
          <p:cNvGrpSpPr/>
          <p:nvPr/>
        </p:nvGrpSpPr>
        <p:grpSpPr>
          <a:xfrm>
            <a:off x="1110517" y="7006688"/>
            <a:ext cx="4266667" cy="63443"/>
            <a:chOff x="1904762" y="5323405"/>
            <a:chExt cx="4266667" cy="63443"/>
          </a:xfrm>
        </p:grpSpPr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1DC52531-8394-4C9E-A7AC-343E07DF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1">
            <a:extLst>
              <a:ext uri="{FF2B5EF4-FFF2-40B4-BE49-F238E27FC236}">
                <a16:creationId xmlns:a16="http://schemas.microsoft.com/office/drawing/2014/main" id="{A8323D2C-8BB2-49BE-BCB2-905E7AD17627}"/>
              </a:ext>
            </a:extLst>
          </p:cNvPr>
          <p:cNvGrpSpPr/>
          <p:nvPr/>
        </p:nvGrpSpPr>
        <p:grpSpPr>
          <a:xfrm>
            <a:off x="6887844" y="7006688"/>
            <a:ext cx="4266667" cy="63443"/>
            <a:chOff x="1904762" y="5323405"/>
            <a:chExt cx="4266667" cy="63443"/>
          </a:xfrm>
        </p:grpSpPr>
        <p:pic>
          <p:nvPicPr>
            <p:cNvPr id="40" name="Object 7">
              <a:extLst>
                <a:ext uri="{FF2B5EF4-FFF2-40B4-BE49-F238E27FC236}">
                  <a16:creationId xmlns:a16="http://schemas.microsoft.com/office/drawing/2014/main" id="{DB0BC229-06FC-4222-9A8F-012BF10E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57872599-7642-4EA2-B7C9-A52F80BAE762}"/>
              </a:ext>
            </a:extLst>
          </p:cNvPr>
          <p:cNvGrpSpPr/>
          <p:nvPr/>
        </p:nvGrpSpPr>
        <p:grpSpPr>
          <a:xfrm>
            <a:off x="12635103" y="7006688"/>
            <a:ext cx="4266667" cy="63443"/>
            <a:chOff x="1904762" y="5323405"/>
            <a:chExt cx="4266667" cy="63443"/>
          </a:xfrm>
        </p:grpSpPr>
        <p:pic>
          <p:nvPicPr>
            <p:cNvPr id="42" name="Object 7">
              <a:extLst>
                <a:ext uri="{FF2B5EF4-FFF2-40B4-BE49-F238E27FC236}">
                  <a16:creationId xmlns:a16="http://schemas.microsoft.com/office/drawing/2014/main" id="{31427312-464E-4460-9459-F73A17A1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01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EB28C6-5E75-46F0-B9DB-D7B12F88E066}"/>
              </a:ext>
            </a:extLst>
          </p:cNvPr>
          <p:cNvSpPr/>
          <p:nvPr/>
        </p:nvSpPr>
        <p:spPr>
          <a:xfrm>
            <a:off x="1254707" y="-7742"/>
            <a:ext cx="17047807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제작 과정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7AA7DB-11A9-4E13-A760-B3C22D93E053}"/>
              </a:ext>
            </a:extLst>
          </p:cNvPr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05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4CBC12-C8A1-47F3-992B-3ADC5AF1DE5D}"/>
              </a:ext>
            </a:extLst>
          </p:cNvPr>
          <p:cNvSpPr/>
          <p:nvPr/>
        </p:nvSpPr>
        <p:spPr>
          <a:xfrm>
            <a:off x="1471047" y="6972300"/>
            <a:ext cx="3545609" cy="1644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 Car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아크릴 판과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아두이노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우노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결합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9F4FA7-FC91-4689-B2EC-C069277EF987}"/>
              </a:ext>
            </a:extLst>
          </p:cNvPr>
          <p:cNvSpPr/>
          <p:nvPr/>
        </p:nvSpPr>
        <p:spPr>
          <a:xfrm>
            <a:off x="7371195" y="7006689"/>
            <a:ext cx="3545609" cy="1644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Digit Shield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음주측정 센서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능동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부저를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결합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B30699-61CB-400B-9205-9E78D5916C8D}"/>
              </a:ext>
            </a:extLst>
          </p:cNvPr>
          <p:cNvSpPr/>
          <p:nvPr/>
        </p:nvSpPr>
        <p:spPr>
          <a:xfrm>
            <a:off x="12995633" y="7461549"/>
            <a:ext cx="3545609" cy="1644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앞에서 결합한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Digit Shield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와 음주측정 센서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능동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부저와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초음파 센서를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 Car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결합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142C89-2A15-46FD-A8AA-0B503A1E1A17}"/>
              </a:ext>
            </a:extLst>
          </p:cNvPr>
          <p:cNvSpPr/>
          <p:nvPr/>
        </p:nvSpPr>
        <p:spPr>
          <a:xfrm>
            <a:off x="5715000" y="4152900"/>
            <a:ext cx="8382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6894F90-F87C-4EED-81DE-1E3477EFE74B}"/>
              </a:ext>
            </a:extLst>
          </p:cNvPr>
          <p:cNvSpPr/>
          <p:nvPr/>
        </p:nvSpPr>
        <p:spPr>
          <a:xfrm>
            <a:off x="11489157" y="4152900"/>
            <a:ext cx="8382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E96F3E2F-396E-4941-B908-5D34BD145FEC}"/>
              </a:ext>
            </a:extLst>
          </p:cNvPr>
          <p:cNvGrpSpPr/>
          <p:nvPr/>
        </p:nvGrpSpPr>
        <p:grpSpPr>
          <a:xfrm>
            <a:off x="1110517" y="7006688"/>
            <a:ext cx="4266667" cy="63443"/>
            <a:chOff x="1904762" y="5323405"/>
            <a:chExt cx="4266667" cy="63443"/>
          </a:xfrm>
        </p:grpSpPr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1DC52531-8394-4C9E-A7AC-343E07DF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1">
            <a:extLst>
              <a:ext uri="{FF2B5EF4-FFF2-40B4-BE49-F238E27FC236}">
                <a16:creationId xmlns:a16="http://schemas.microsoft.com/office/drawing/2014/main" id="{A8323D2C-8BB2-49BE-BCB2-905E7AD17627}"/>
              </a:ext>
            </a:extLst>
          </p:cNvPr>
          <p:cNvGrpSpPr/>
          <p:nvPr/>
        </p:nvGrpSpPr>
        <p:grpSpPr>
          <a:xfrm>
            <a:off x="6887844" y="7006688"/>
            <a:ext cx="4266667" cy="63443"/>
            <a:chOff x="1904762" y="5323405"/>
            <a:chExt cx="4266667" cy="63443"/>
          </a:xfrm>
        </p:grpSpPr>
        <p:pic>
          <p:nvPicPr>
            <p:cNvPr id="40" name="Object 7">
              <a:extLst>
                <a:ext uri="{FF2B5EF4-FFF2-40B4-BE49-F238E27FC236}">
                  <a16:creationId xmlns:a16="http://schemas.microsoft.com/office/drawing/2014/main" id="{DB0BC229-06FC-4222-9A8F-012BF10E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57872599-7642-4EA2-B7C9-A52F80BAE762}"/>
              </a:ext>
            </a:extLst>
          </p:cNvPr>
          <p:cNvGrpSpPr/>
          <p:nvPr/>
        </p:nvGrpSpPr>
        <p:grpSpPr>
          <a:xfrm>
            <a:off x="12635103" y="7006688"/>
            <a:ext cx="4266667" cy="63443"/>
            <a:chOff x="1904762" y="5323405"/>
            <a:chExt cx="4266667" cy="63443"/>
          </a:xfrm>
        </p:grpSpPr>
        <p:pic>
          <p:nvPicPr>
            <p:cNvPr id="42" name="Object 7">
              <a:extLst>
                <a:ext uri="{FF2B5EF4-FFF2-40B4-BE49-F238E27FC236}">
                  <a16:creationId xmlns:a16="http://schemas.microsoft.com/office/drawing/2014/main" id="{31427312-464E-4460-9459-F73A17A1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C4EBE90-21F3-4FC2-BB9C-DEDE73FFF3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1" y="2365880"/>
            <a:ext cx="4555117" cy="43016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0FA8169-82CB-4E94-B28B-90323E6CE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828" y="2365881"/>
            <a:ext cx="4313529" cy="4301619"/>
          </a:xfrm>
          <a:prstGeom prst="rect">
            <a:avLst/>
          </a:prstGeom>
        </p:spPr>
      </p:pic>
      <p:pic>
        <p:nvPicPr>
          <p:cNvPr id="5" name="그림 4" descr="사람이(가) 표시된 사진&#10;&#10;자동 생성된 설명">
            <a:extLst>
              <a:ext uri="{FF2B5EF4-FFF2-40B4-BE49-F238E27FC236}">
                <a16:creationId xmlns:a16="http://schemas.microsoft.com/office/drawing/2014/main" id="{9E4F1FD6-A43A-4350-AC0F-AE01D5B1D2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994" y="2361790"/>
            <a:ext cx="4325407" cy="4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1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3B5488A-89B3-46B4-9012-C0BA16905A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340" y="3026261"/>
            <a:ext cx="6572250" cy="5447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A6A553-E849-49CF-A60B-F6132D690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463800"/>
            <a:ext cx="7848600" cy="657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FD6A525-F1ED-4D4F-B358-6E47D77D5E0E}"/>
              </a:ext>
            </a:extLst>
          </p:cNvPr>
          <p:cNvGrpSpPr/>
          <p:nvPr/>
        </p:nvGrpSpPr>
        <p:grpSpPr>
          <a:xfrm>
            <a:off x="1447799" y="1341922"/>
            <a:ext cx="6172200" cy="757040"/>
            <a:chOff x="1447800" y="1219507"/>
            <a:chExt cx="6172200" cy="75704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E197F74-10A0-46E7-AE0D-301C241FA5E1}"/>
                </a:ext>
              </a:extLst>
            </p:cNvPr>
            <p:cNvGrpSpPr/>
            <p:nvPr/>
          </p:nvGrpSpPr>
          <p:grpSpPr>
            <a:xfrm>
              <a:off x="1447800" y="1219507"/>
              <a:ext cx="6172200" cy="757040"/>
              <a:chOff x="1752600" y="2467943"/>
              <a:chExt cx="6172200" cy="757040"/>
            </a:xfrm>
          </p:grpSpPr>
          <p:sp>
            <p:nvSpPr>
              <p:cNvPr id="29" name="모서리가 둥근 직사각형 66">
                <a:extLst>
                  <a:ext uri="{FF2B5EF4-FFF2-40B4-BE49-F238E27FC236}">
                    <a16:creationId xmlns:a16="http://schemas.microsoft.com/office/drawing/2014/main" id="{F901F73E-30A5-4B39-B7CF-126C1D0A5F87}"/>
                  </a:ext>
                </a:extLst>
              </p:cNvPr>
              <p:cNvSpPr/>
              <p:nvPr/>
            </p:nvSpPr>
            <p:spPr>
              <a:xfrm>
                <a:off x="1752600" y="2467943"/>
                <a:ext cx="762001" cy="757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575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71CD7E-D9C7-4587-90F8-66C0BBE2601A}"/>
                  </a:ext>
                </a:extLst>
              </p:cNvPr>
              <p:cNvSpPr txBox="1"/>
              <p:nvPr/>
            </p:nvSpPr>
            <p:spPr>
              <a:xfrm>
                <a:off x="2667000" y="2593192"/>
                <a:ext cx="52578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/>
                  <a:t>음주운전 방지 자율주행 </a:t>
                </a:r>
                <a:r>
                  <a:rPr lang="en-US" altLang="ko-KR" sz="3000" dirty="0"/>
                  <a:t>RC car</a:t>
                </a:r>
                <a:endParaRPr lang="ko-KR" altLang="en-US" sz="3000" dirty="0"/>
              </a:p>
            </p:txBody>
          </p:sp>
        </p:grpSp>
        <p:pic>
          <p:nvPicPr>
            <p:cNvPr id="16" name="그래픽 15" descr="자동차 단색으로 채워진">
              <a:extLst>
                <a:ext uri="{FF2B5EF4-FFF2-40B4-BE49-F238E27FC236}">
                  <a16:creationId xmlns:a16="http://schemas.microsoft.com/office/drawing/2014/main" id="{84B83846-1FFC-4AF3-9795-3F98C05AC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2761" y="1219507"/>
              <a:ext cx="757040" cy="75704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0DBDF6-B72D-439E-AD95-FB510882FA2C}"/>
              </a:ext>
            </a:extLst>
          </p:cNvPr>
          <p:cNvSpPr/>
          <p:nvPr/>
        </p:nvSpPr>
        <p:spPr>
          <a:xfrm>
            <a:off x="1254707" y="-7742"/>
            <a:ext cx="17047807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제작 과정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A5567-CEE2-4919-B306-BF6D21608BD8}"/>
              </a:ext>
            </a:extLst>
          </p:cNvPr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05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9371" y="3962577"/>
            <a:ext cx="2215868" cy="23618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EB28C6-5E75-46F0-B9DB-D7B12F88E066}"/>
              </a:ext>
            </a:extLst>
          </p:cNvPr>
          <p:cNvSpPr/>
          <p:nvPr/>
        </p:nvSpPr>
        <p:spPr>
          <a:xfrm>
            <a:off x="1254707" y="-7742"/>
            <a:ext cx="17047807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구동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 </a:t>
            </a:r>
            <a:r>
              <a:rPr lang="ko-KR" altLang="en-US" sz="4000" b="1" i="1" kern="0" dirty="0">
                <a:solidFill>
                  <a:prstClr val="white"/>
                </a:solidFill>
              </a:rPr>
              <a:t>시나리오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(</a:t>
            </a:r>
            <a:r>
              <a:rPr lang="ko-KR" altLang="en-US" sz="4000" b="1" i="1" kern="0" dirty="0">
                <a:solidFill>
                  <a:prstClr val="white"/>
                </a:solidFill>
              </a:rPr>
              <a:t>순서도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)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7AA7DB-11A9-4E13-A760-B3C22D93E053}"/>
              </a:ext>
            </a:extLst>
          </p:cNvPr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06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D9BDDF5-9E08-4C80-82CC-60FAE782DEE3}"/>
              </a:ext>
            </a:extLst>
          </p:cNvPr>
          <p:cNvGrpSpPr/>
          <p:nvPr/>
        </p:nvGrpSpPr>
        <p:grpSpPr>
          <a:xfrm>
            <a:off x="1254707" y="2019300"/>
            <a:ext cx="15913661" cy="7251532"/>
            <a:chOff x="914400" y="2857500"/>
            <a:chExt cx="15913661" cy="725153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F25ADA8-3BF0-49D4-B7D0-2C4DDADFC8F3}"/>
                </a:ext>
              </a:extLst>
            </p:cNvPr>
            <p:cNvGrpSpPr/>
            <p:nvPr/>
          </p:nvGrpSpPr>
          <p:grpSpPr>
            <a:xfrm>
              <a:off x="914400" y="2857500"/>
              <a:ext cx="12649199" cy="5968496"/>
              <a:chOff x="679843" y="1435099"/>
              <a:chExt cx="8145096" cy="398780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F3B0ACD-5849-407B-899E-B5BA44CA392F}"/>
                  </a:ext>
                </a:extLst>
              </p:cNvPr>
              <p:cNvSpPr/>
              <p:nvPr/>
            </p:nvSpPr>
            <p:spPr>
              <a:xfrm>
                <a:off x="679843" y="2571750"/>
                <a:ext cx="965200" cy="1714500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스위치를 이용해 모터 동작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57C220F-2921-415C-885F-999CD35C41FC}"/>
                  </a:ext>
                </a:extLst>
              </p:cNvPr>
              <p:cNvSpPr/>
              <p:nvPr/>
            </p:nvSpPr>
            <p:spPr>
              <a:xfrm>
                <a:off x="2404483" y="2571750"/>
                <a:ext cx="965200" cy="1714500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운전 준비 완료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0212A95-FCFA-4835-B75E-11633F3BAF60}"/>
                  </a:ext>
                </a:extLst>
              </p:cNvPr>
              <p:cNvSpPr/>
              <p:nvPr/>
            </p:nvSpPr>
            <p:spPr>
              <a:xfrm>
                <a:off x="5929996" y="1435099"/>
                <a:ext cx="965200" cy="1714500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기준값</a:t>
                </a:r>
                <a:r>
                  <a:rPr lang="ko-KR" altLang="en-US" sz="2000" dirty="0"/>
                  <a:t> 이상일 경우 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음주상태</a:t>
                </a:r>
                <a:r>
                  <a:rPr lang="en-US" altLang="ko-KR" sz="2000" dirty="0"/>
                  <a:t>)</a:t>
                </a:r>
                <a:endParaRPr lang="ko-KR" altLang="en-US" sz="20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AB6EDC0-A3A4-4D7F-ACF8-15AC3DA2F137}"/>
                  </a:ext>
                </a:extLst>
              </p:cNvPr>
              <p:cNvSpPr/>
              <p:nvPr/>
            </p:nvSpPr>
            <p:spPr>
              <a:xfrm>
                <a:off x="7859739" y="1435100"/>
                <a:ext cx="965200" cy="1714500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운전 불가 </a:t>
                </a:r>
                <a:endParaRPr lang="en-US" altLang="ko-KR" sz="2000" dirty="0"/>
              </a:p>
              <a:p>
                <a:pPr algn="ctr"/>
                <a:r>
                  <a:rPr lang="en-US" altLang="ko-KR" sz="2000" dirty="0"/>
                  <a:t>(</a:t>
                </a:r>
                <a:r>
                  <a:rPr lang="ko-KR" altLang="en-US" sz="2000" dirty="0"/>
                  <a:t>모터동작 </a:t>
                </a:r>
                <a:r>
                  <a:rPr lang="en-US" altLang="ko-KR" sz="2000" dirty="0"/>
                  <a:t>X)</a:t>
                </a:r>
                <a:endParaRPr lang="ko-KR" altLang="en-US" sz="20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ED7D313-CF98-493A-A14C-5CD4D4A5DDEC}"/>
                  </a:ext>
                </a:extLst>
              </p:cNvPr>
              <p:cNvSpPr/>
              <p:nvPr/>
            </p:nvSpPr>
            <p:spPr>
              <a:xfrm>
                <a:off x="5929996" y="3708401"/>
                <a:ext cx="965200" cy="1714500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기준값</a:t>
                </a:r>
                <a:r>
                  <a:rPr lang="ko-KR" altLang="en-US" sz="2000" dirty="0"/>
                  <a:t> 미만일</a:t>
                </a:r>
                <a:endParaRPr lang="en-US" altLang="ko-KR" sz="2000" dirty="0"/>
              </a:p>
              <a:p>
                <a:pPr algn="ctr"/>
                <a:r>
                  <a:rPr lang="ko-KR" altLang="en-US" sz="2000" dirty="0"/>
                  <a:t>경우 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정상상태</a:t>
                </a:r>
                <a:r>
                  <a:rPr lang="en-US" altLang="ko-KR" sz="2000" dirty="0"/>
                  <a:t>)</a:t>
                </a:r>
                <a:endParaRPr lang="ko-KR" altLang="en-US" sz="20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21DE720-F271-47B3-820D-A59D237B1233}"/>
                  </a:ext>
                </a:extLst>
              </p:cNvPr>
              <p:cNvSpPr/>
              <p:nvPr/>
            </p:nvSpPr>
            <p:spPr>
              <a:xfrm>
                <a:off x="7859739" y="3708401"/>
                <a:ext cx="965200" cy="1714500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운전 가능 </a:t>
                </a:r>
                <a:endParaRPr lang="en-US" altLang="ko-KR" sz="2000" dirty="0"/>
              </a:p>
              <a:p>
                <a:pPr algn="ctr"/>
                <a:r>
                  <a:rPr lang="en-US" altLang="ko-KR" sz="2000" dirty="0"/>
                  <a:t>(</a:t>
                </a:r>
                <a:r>
                  <a:rPr lang="ko-KR" altLang="en-US" sz="2000" dirty="0"/>
                  <a:t>모터동작</a:t>
                </a:r>
                <a:r>
                  <a:rPr lang="en-US" altLang="ko-KR" sz="2000" dirty="0"/>
                  <a:t>O)</a:t>
                </a:r>
                <a:endParaRPr lang="ko-KR" altLang="en-US" sz="20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3522808-801A-4EA6-B98F-034B56CF4C9E}"/>
                  </a:ext>
                </a:extLst>
              </p:cNvPr>
              <p:cNvSpPr/>
              <p:nvPr/>
            </p:nvSpPr>
            <p:spPr>
              <a:xfrm>
                <a:off x="4129123" y="2571750"/>
                <a:ext cx="958457" cy="1714500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알코올 측정 </a:t>
                </a:r>
              </a:p>
            </p:txBody>
          </p:sp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9261D823-FCD4-4A19-9815-A9963996301C}"/>
                  </a:ext>
                </a:extLst>
              </p:cNvPr>
              <p:cNvSpPr/>
              <p:nvPr/>
            </p:nvSpPr>
            <p:spPr>
              <a:xfrm>
                <a:off x="1765300" y="3352800"/>
                <a:ext cx="520700" cy="2349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8BD39822-A615-46D6-9498-100654BB61C8}"/>
                  </a:ext>
                </a:extLst>
              </p:cNvPr>
              <p:cNvSpPr/>
              <p:nvPr/>
            </p:nvSpPr>
            <p:spPr>
              <a:xfrm>
                <a:off x="3492742" y="3352800"/>
                <a:ext cx="520700" cy="2349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화살표: 오른쪽 45">
                <a:extLst>
                  <a:ext uri="{FF2B5EF4-FFF2-40B4-BE49-F238E27FC236}">
                    <a16:creationId xmlns:a16="http://schemas.microsoft.com/office/drawing/2014/main" id="{48916F6C-49B2-47AA-8C3D-04807BFB19AD}"/>
                  </a:ext>
                </a:extLst>
              </p:cNvPr>
              <p:cNvSpPr/>
              <p:nvPr/>
            </p:nvSpPr>
            <p:spPr>
              <a:xfrm>
                <a:off x="7107600" y="2174874"/>
                <a:ext cx="520700" cy="2349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화살표: 오른쪽 46">
                <a:extLst>
                  <a:ext uri="{FF2B5EF4-FFF2-40B4-BE49-F238E27FC236}">
                    <a16:creationId xmlns:a16="http://schemas.microsoft.com/office/drawing/2014/main" id="{E88D1158-1AE9-4CF5-A060-C2ED155B5B5C}"/>
                  </a:ext>
                </a:extLst>
              </p:cNvPr>
              <p:cNvSpPr/>
              <p:nvPr/>
            </p:nvSpPr>
            <p:spPr>
              <a:xfrm>
                <a:off x="7107600" y="4448177"/>
                <a:ext cx="520700" cy="2349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162F9396-EE55-4147-B084-93CC4FE29E09}"/>
                  </a:ext>
                </a:extLst>
              </p:cNvPr>
              <p:cNvSpPr/>
              <p:nvPr/>
            </p:nvSpPr>
            <p:spPr>
              <a:xfrm rot="19537851">
                <a:off x="5261521" y="2788185"/>
                <a:ext cx="520700" cy="2349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화살표: 오른쪽 48">
                <a:extLst>
                  <a:ext uri="{FF2B5EF4-FFF2-40B4-BE49-F238E27FC236}">
                    <a16:creationId xmlns:a16="http://schemas.microsoft.com/office/drawing/2014/main" id="{872093C1-3DD2-4EB2-B22D-D4FA255782DB}"/>
                  </a:ext>
                </a:extLst>
              </p:cNvPr>
              <p:cNvSpPr/>
              <p:nvPr/>
            </p:nvSpPr>
            <p:spPr>
              <a:xfrm rot="2075727">
                <a:off x="5261719" y="3835451"/>
                <a:ext cx="520700" cy="2349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40F42A4F-968F-4C7C-BA47-19BFFD31FD5E}"/>
                </a:ext>
              </a:extLst>
            </p:cNvPr>
            <p:cNvSpPr/>
            <p:nvPr/>
          </p:nvSpPr>
          <p:spPr>
            <a:xfrm rot="19537851">
              <a:off x="13973270" y="6558594"/>
              <a:ext cx="808638" cy="3516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4AEAD1C-E604-455D-9934-7B777D24BD88}"/>
                </a:ext>
              </a:extLst>
            </p:cNvPr>
            <p:cNvSpPr/>
            <p:nvPr/>
          </p:nvSpPr>
          <p:spPr>
            <a:xfrm rot="2075727">
              <a:off x="13973577" y="8126024"/>
              <a:ext cx="808638" cy="3516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97E0CEC-D03D-44B0-8B2B-B51300E2114E}"/>
                </a:ext>
              </a:extLst>
            </p:cNvPr>
            <p:cNvSpPr/>
            <p:nvPr/>
          </p:nvSpPr>
          <p:spPr>
            <a:xfrm>
              <a:off x="15329122" y="4796311"/>
              <a:ext cx="1498939" cy="256607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/>
                <a:t>장애물을 만날 경우 정지 후 방향전환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1617880-7C3E-4853-8E9E-E86BF52C3444}"/>
                </a:ext>
              </a:extLst>
            </p:cNvPr>
            <p:cNvSpPr/>
            <p:nvPr/>
          </p:nvSpPr>
          <p:spPr>
            <a:xfrm>
              <a:off x="15329122" y="7542960"/>
              <a:ext cx="1498939" cy="256607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/>
                <a:t>장애물을 만나지 않을 경우 전진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AD20F65-10E6-4491-B72D-E9229709AFCD}"/>
              </a:ext>
            </a:extLst>
          </p:cNvPr>
          <p:cNvGrpSpPr/>
          <p:nvPr/>
        </p:nvGrpSpPr>
        <p:grpSpPr>
          <a:xfrm>
            <a:off x="658973" y="3635524"/>
            <a:ext cx="5905769" cy="3015951"/>
            <a:chOff x="856847" y="2628900"/>
            <a:chExt cx="5905769" cy="3015951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676400" y="3866079"/>
              <a:ext cx="4266667" cy="63443"/>
              <a:chOff x="1904762" y="3766063"/>
              <a:chExt cx="4266667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904762" y="3766063"/>
                <a:ext cx="4266667" cy="63443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CBFF55-2B46-4239-8270-CDE67D19CB8E}"/>
                </a:ext>
              </a:extLst>
            </p:cNvPr>
            <p:cNvSpPr/>
            <p:nvPr/>
          </p:nvSpPr>
          <p:spPr>
            <a:xfrm>
              <a:off x="1701263" y="4000500"/>
              <a:ext cx="4211472" cy="1644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장애물과 일정 거리만큼 가까워지면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RC Car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는 정지한 후 좌회전하여 장애물을 피해갑니다</a:t>
              </a:r>
              <a:r>
                <a:rPr lang="en-US" altLang="ko-KR" sz="16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B5A95B-66CB-474E-83CE-878DDA03A62F}"/>
                </a:ext>
              </a:extLst>
            </p:cNvPr>
            <p:cNvSpPr/>
            <p:nvPr/>
          </p:nvSpPr>
          <p:spPr>
            <a:xfrm>
              <a:off x="856847" y="2628900"/>
              <a:ext cx="5905769" cy="1644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초음파 센서를 이용한 추돌 방지 시스템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F1224F-BE57-4D65-A904-8BB811C2FAF8}"/>
              </a:ext>
            </a:extLst>
          </p:cNvPr>
          <p:cNvSpPr/>
          <p:nvPr/>
        </p:nvSpPr>
        <p:spPr>
          <a:xfrm>
            <a:off x="1240193" y="0"/>
            <a:ext cx="17047807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구동 시나리오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AA1C57-3E59-460F-A43C-86C161D6AEF8}"/>
              </a:ext>
            </a:extLst>
          </p:cNvPr>
          <p:cNvSpPr/>
          <p:nvPr/>
        </p:nvSpPr>
        <p:spPr>
          <a:xfrm>
            <a:off x="0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06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pic>
        <p:nvPicPr>
          <p:cNvPr id="2" name="온라인 미디어 1" title="Adventure design Rc car">
            <a:hlinkClick r:id="" action="ppaction://media"/>
            <a:extLst>
              <a:ext uri="{FF2B5EF4-FFF2-40B4-BE49-F238E27FC236}">
                <a16:creationId xmlns:a16="http://schemas.microsoft.com/office/drawing/2014/main" id="{59F43A77-090B-423E-9FCA-E03910B168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67230" y="1790700"/>
            <a:ext cx="10969858" cy="754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BE07C2-1EE7-420A-B8C8-B8676867E39F}"/>
              </a:ext>
            </a:extLst>
          </p:cNvPr>
          <p:cNvSpPr/>
          <p:nvPr/>
        </p:nvSpPr>
        <p:spPr>
          <a:xfrm>
            <a:off x="1240193" y="0"/>
            <a:ext cx="17047807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구동 시나리오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4EBA41-1FF6-4353-88AF-5AF22B5F3D36}"/>
              </a:ext>
            </a:extLst>
          </p:cNvPr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06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pic>
        <p:nvPicPr>
          <p:cNvPr id="2" name="온라인 미디어 1" title="Adventure design 알코올센서동작">
            <a:hlinkClick r:id="" action="ppaction://media"/>
            <a:extLst>
              <a:ext uri="{FF2B5EF4-FFF2-40B4-BE49-F238E27FC236}">
                <a16:creationId xmlns:a16="http://schemas.microsoft.com/office/drawing/2014/main" id="{1B09DFCB-7336-4E74-8C78-FEF318585C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" y="1866900"/>
            <a:ext cx="12547098" cy="741281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3F2D04-4A89-4F87-95E9-0896987FF5DE}"/>
              </a:ext>
            </a:extLst>
          </p:cNvPr>
          <p:cNvGrpSpPr/>
          <p:nvPr/>
        </p:nvGrpSpPr>
        <p:grpSpPr>
          <a:xfrm>
            <a:off x="12534631" y="3329239"/>
            <a:ext cx="5905769" cy="3001412"/>
            <a:chOff x="854114" y="2643439"/>
            <a:chExt cx="5905769" cy="3001412"/>
          </a:xfrm>
        </p:grpSpPr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9F3F74C4-99E5-4E3F-BA69-C66CF1C2C751}"/>
                </a:ext>
              </a:extLst>
            </p:cNvPr>
            <p:cNvGrpSpPr/>
            <p:nvPr/>
          </p:nvGrpSpPr>
          <p:grpSpPr>
            <a:xfrm>
              <a:off x="1676400" y="3866079"/>
              <a:ext cx="4266667" cy="63443"/>
              <a:chOff x="1904762" y="3766063"/>
              <a:chExt cx="4266667" cy="63443"/>
            </a:xfrm>
          </p:grpSpPr>
          <p:pic>
            <p:nvPicPr>
              <p:cNvPr id="22" name="Object 6">
                <a:extLst>
                  <a:ext uri="{FF2B5EF4-FFF2-40B4-BE49-F238E27FC236}">
                    <a16:creationId xmlns:a16="http://schemas.microsoft.com/office/drawing/2014/main" id="{B15850C1-D185-4061-8825-34CD7FFC6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904762" y="3766063"/>
                <a:ext cx="4266667" cy="63443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ED2DBC-F5AD-415A-85F4-6DEA5C4475D1}"/>
                </a:ext>
              </a:extLst>
            </p:cNvPr>
            <p:cNvSpPr/>
            <p:nvPr/>
          </p:nvSpPr>
          <p:spPr>
            <a:xfrm>
              <a:off x="1701263" y="4000500"/>
              <a:ext cx="4211472" cy="1644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음주 측정 센서에서 기준치 이상의 알코올이 측정되면 동작 중이던 모터가 멈추면서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부저가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울려 음주상태를 알린다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endParaRPr lang="en-US" altLang="ko-KR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4C66EF-9EFE-4A0C-AF7E-F3DBA8A07944}"/>
                </a:ext>
              </a:extLst>
            </p:cNvPr>
            <p:cNvSpPr/>
            <p:nvPr/>
          </p:nvSpPr>
          <p:spPr>
            <a:xfrm>
              <a:off x="854114" y="2643439"/>
              <a:ext cx="5905769" cy="11871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음주 측정 센서를 이용한 </a:t>
              </a:r>
              <a:endParaRPr lang="en-US" altLang="ko-KR" sz="24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음주운전 방지 시스템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2F2C0-D984-4DAA-A53A-3EC95A31DC6B}"/>
              </a:ext>
            </a:extLst>
          </p:cNvPr>
          <p:cNvSpPr/>
          <p:nvPr/>
        </p:nvSpPr>
        <p:spPr>
          <a:xfrm>
            <a:off x="1240193" y="0"/>
            <a:ext cx="17047807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구동 영상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39BB96-53F7-4B8C-BE40-50837E26EE6C}"/>
              </a:ext>
            </a:extLst>
          </p:cNvPr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07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pic>
        <p:nvPicPr>
          <p:cNvPr id="2" name="온라인 미디어 1" title="Adventure Design Final Project">
            <a:hlinkClick r:id="" action="ppaction://media"/>
            <a:extLst>
              <a:ext uri="{FF2B5EF4-FFF2-40B4-BE49-F238E27FC236}">
                <a16:creationId xmlns:a16="http://schemas.microsoft.com/office/drawing/2014/main" id="{1585F01B-6C01-41A6-BC35-FF88EECD58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90600" y="1181100"/>
            <a:ext cx="16848083" cy="853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13253610" y="1541324"/>
            <a:ext cx="314325" cy="314325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13551650" y="2068304"/>
            <a:ext cx="54000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3518175" y="4263241"/>
            <a:ext cx="11464602" cy="672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3560240" y="6527263"/>
            <a:ext cx="11464602" cy="672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D4800A-9EC9-4029-B089-BA63DF3FDC34}"/>
              </a:ext>
            </a:extLst>
          </p:cNvPr>
          <p:cNvSpPr/>
          <p:nvPr/>
        </p:nvSpPr>
        <p:spPr>
          <a:xfrm>
            <a:off x="1240193" y="0"/>
            <a:ext cx="17047807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개선점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512CEA-7C40-429E-B98F-A9D58E945886}"/>
              </a:ext>
            </a:extLst>
          </p:cNvPr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08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CCD9A6-BDFB-4F09-8864-9631EF7D6E0D}"/>
              </a:ext>
            </a:extLst>
          </p:cNvPr>
          <p:cNvGrpSpPr/>
          <p:nvPr/>
        </p:nvGrpSpPr>
        <p:grpSpPr>
          <a:xfrm>
            <a:off x="1600200" y="2552700"/>
            <a:ext cx="15493725" cy="1478625"/>
            <a:chOff x="2184675" y="3352800"/>
            <a:chExt cx="15493725" cy="147862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B82019E-D3BE-4CF4-86F1-8E7EC1D3D6A4}"/>
                </a:ext>
              </a:extLst>
            </p:cNvPr>
            <p:cNvGrpSpPr/>
            <p:nvPr/>
          </p:nvGrpSpPr>
          <p:grpSpPr>
            <a:xfrm>
              <a:off x="2184675" y="3352800"/>
              <a:ext cx="15493725" cy="1333500"/>
              <a:chOff x="2184675" y="3219191"/>
              <a:chExt cx="15493725" cy="133350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A4DD1C-4839-45EA-9AAB-1A57C4104FAF}"/>
                  </a:ext>
                </a:extLst>
              </p:cNvPr>
              <p:cNvSpPr txBox="1"/>
              <p:nvPr/>
            </p:nvSpPr>
            <p:spPr>
              <a:xfrm>
                <a:off x="4141584" y="3573438"/>
                <a:ext cx="13536816" cy="5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  <a:cs typeface="Aharoni" panose="02010803020104030203" pitchFamily="2" charset="-79"/>
                  </a:rPr>
                  <a:t>충돌방지 시스템이 작용한 후 좌회전만을 수행하기에 코스에 따른 유연한 방향전환이 힘들다</a:t>
                </a:r>
                <a:r>
                  <a:rPr lang="en-US" altLang="ko-KR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41B49E1-95DA-4896-BCF5-53469855EF3A}"/>
                  </a:ext>
                </a:extLst>
              </p:cNvPr>
              <p:cNvSpPr/>
              <p:nvPr/>
            </p:nvSpPr>
            <p:spPr>
              <a:xfrm>
                <a:off x="2184675" y="3219191"/>
                <a:ext cx="1333500" cy="13335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63BEDA-1980-4F89-8B40-B0C9D33E8B87}"/>
                  </a:ext>
                </a:extLst>
              </p:cNvPr>
              <p:cNvSpPr txBox="1"/>
              <p:nvPr/>
            </p:nvSpPr>
            <p:spPr>
              <a:xfrm>
                <a:off x="3630891" y="3667679"/>
                <a:ext cx="71250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700" dirty="0">
                    <a:solidFill>
                      <a:prstClr val="white">
                        <a:lumMod val="75000"/>
                      </a:prstClr>
                    </a:solidFill>
                  </a:rPr>
                  <a:t>▶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8F6A89-4AC8-4E62-9C03-AABB03036354}"/>
                </a:ext>
              </a:extLst>
            </p:cNvPr>
            <p:cNvSpPr txBox="1"/>
            <p:nvPr/>
          </p:nvSpPr>
          <p:spPr>
            <a:xfrm>
              <a:off x="4229100" y="4431315"/>
              <a:ext cx="982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&gt;&gt; </a:t>
              </a:r>
              <a:r>
                <a:rPr lang="ko-KR" altLang="en-US" sz="2000" dirty="0"/>
                <a:t>장애물을 만난 경우 상황에 따라서 우회전 또는 후진기능을 추가한다</a:t>
              </a:r>
              <a:r>
                <a:rPr lang="en-US" altLang="ko-KR" sz="2000" dirty="0"/>
                <a:t>.</a:t>
              </a:r>
              <a:endParaRPr lang="ko-KR" altLang="en-US" sz="2000" dirty="0"/>
            </a:p>
          </p:txBody>
        </p:sp>
        <p:pic>
          <p:nvPicPr>
            <p:cNvPr id="6" name="그래픽 5" descr="배지 체크 표시1 윤곽선">
              <a:extLst>
                <a:ext uri="{FF2B5EF4-FFF2-40B4-BE49-F238E27FC236}">
                  <a16:creationId xmlns:a16="http://schemas.microsoft.com/office/drawing/2014/main" id="{391E9BFC-48FB-4CD8-8820-14CC1DBBD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94223" y="3557539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AB4976-4952-4DD6-B81A-47CE4517202A}"/>
              </a:ext>
            </a:extLst>
          </p:cNvPr>
          <p:cNvGrpSpPr/>
          <p:nvPr/>
        </p:nvGrpSpPr>
        <p:grpSpPr>
          <a:xfrm>
            <a:off x="1600200" y="4671559"/>
            <a:ext cx="15341325" cy="1507256"/>
            <a:chOff x="2184675" y="5471659"/>
            <a:chExt cx="15341325" cy="150725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100A181-6248-4882-A169-14825E3E6B88}"/>
                </a:ext>
              </a:extLst>
            </p:cNvPr>
            <p:cNvGrpSpPr/>
            <p:nvPr/>
          </p:nvGrpSpPr>
          <p:grpSpPr>
            <a:xfrm>
              <a:off x="2184675" y="5471659"/>
              <a:ext cx="15341325" cy="1333500"/>
              <a:chOff x="2184675" y="3219191"/>
              <a:chExt cx="15341325" cy="133350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73A491-2664-4D5C-BD96-49C5152DB572}"/>
                  </a:ext>
                </a:extLst>
              </p:cNvPr>
              <p:cNvSpPr txBox="1"/>
              <p:nvPr/>
            </p:nvSpPr>
            <p:spPr>
              <a:xfrm>
                <a:off x="4141584" y="3588179"/>
                <a:ext cx="13384416" cy="5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  <a:cs typeface="Aharoni" panose="02010803020104030203" pitchFamily="2" charset="-79"/>
                  </a:rPr>
                  <a:t>초음파 센서가 직선상의 거리만 측정하기 때문에 좌우 대각선의 장애물을 발견하기 어렵다</a:t>
                </a:r>
                <a:r>
                  <a:rPr lang="en-US" altLang="ko-KR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4E41293C-2F8C-49A0-A785-46243DA26412}"/>
                  </a:ext>
                </a:extLst>
              </p:cNvPr>
              <p:cNvSpPr/>
              <p:nvPr/>
            </p:nvSpPr>
            <p:spPr>
              <a:xfrm>
                <a:off x="2184675" y="3219191"/>
                <a:ext cx="1333500" cy="13335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4CEBF4E-5B3B-4818-A593-5CD93A563D4C}"/>
                  </a:ext>
                </a:extLst>
              </p:cNvPr>
              <p:cNvSpPr txBox="1"/>
              <p:nvPr/>
            </p:nvSpPr>
            <p:spPr>
              <a:xfrm>
                <a:off x="3630891" y="3667679"/>
                <a:ext cx="71250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700" dirty="0">
                    <a:solidFill>
                      <a:prstClr val="white">
                        <a:lumMod val="75000"/>
                      </a:prstClr>
                    </a:solidFill>
                  </a:rPr>
                  <a:t>▶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4D90B1-95F5-4A65-8179-D87C7B97AC47}"/>
                </a:ext>
              </a:extLst>
            </p:cNvPr>
            <p:cNvSpPr txBox="1"/>
            <p:nvPr/>
          </p:nvSpPr>
          <p:spPr>
            <a:xfrm>
              <a:off x="4229100" y="6578805"/>
              <a:ext cx="107957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&gt;&gt; </a:t>
              </a:r>
              <a:r>
                <a:rPr lang="ko-KR" altLang="en-US" sz="2000" dirty="0"/>
                <a:t>초음파 센서를 좌우 대각선으로 </a:t>
              </a:r>
              <a:r>
                <a:rPr lang="en-US" altLang="ko-KR" sz="2000" dirty="0"/>
                <a:t>2</a:t>
              </a:r>
              <a:r>
                <a:rPr lang="ko-KR" altLang="en-US" sz="2000" dirty="0"/>
                <a:t>개 설치하거나 초음파 센서를 회전시켜 측정 범위를 늘린다</a:t>
              </a:r>
              <a:r>
                <a:rPr lang="en-US" altLang="ko-KR" sz="2000" dirty="0"/>
                <a:t>.</a:t>
              </a:r>
              <a:endParaRPr lang="ko-KR" altLang="en-US" sz="2000" dirty="0"/>
            </a:p>
          </p:txBody>
        </p:sp>
        <p:pic>
          <p:nvPicPr>
            <p:cNvPr id="78" name="그래픽 77" descr="배지 체크 표시1 윤곽선">
              <a:extLst>
                <a:ext uri="{FF2B5EF4-FFF2-40B4-BE49-F238E27FC236}">
                  <a16:creationId xmlns:a16="http://schemas.microsoft.com/office/drawing/2014/main" id="{261463F8-9F0F-4827-870E-A31B99A5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8723" y="5664405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217254-76A0-4556-9EF1-D2C9BCCF53E4}"/>
              </a:ext>
            </a:extLst>
          </p:cNvPr>
          <p:cNvGrpSpPr/>
          <p:nvPr/>
        </p:nvGrpSpPr>
        <p:grpSpPr>
          <a:xfrm>
            <a:off x="1600200" y="6919884"/>
            <a:ext cx="13598202" cy="1351834"/>
            <a:chOff x="2184675" y="7719984"/>
            <a:chExt cx="13598202" cy="135183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5116273-CE17-4CAC-9C90-EB59B680F465}"/>
                </a:ext>
              </a:extLst>
            </p:cNvPr>
            <p:cNvGrpSpPr/>
            <p:nvPr/>
          </p:nvGrpSpPr>
          <p:grpSpPr>
            <a:xfrm>
              <a:off x="2184675" y="7719984"/>
              <a:ext cx="13598202" cy="1333500"/>
              <a:chOff x="2184675" y="3219191"/>
              <a:chExt cx="13598202" cy="1333500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3BF679-ECA8-45CF-903B-363BC7E02F9E}"/>
                  </a:ext>
                </a:extLst>
              </p:cNvPr>
              <p:cNvSpPr txBox="1"/>
              <p:nvPr/>
            </p:nvSpPr>
            <p:spPr>
              <a:xfrm>
                <a:off x="4318275" y="3576407"/>
                <a:ext cx="11464602" cy="5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  <a:cs typeface="Aharoni" panose="02010803020104030203" pitchFamily="2" charset="-79"/>
                  </a:rPr>
                  <a:t>두 바퀴의 회전속도의 차이로 처음 전진 동작이 부자연스러운 경우가 발생한다</a:t>
                </a:r>
                <a:r>
                  <a:rPr lang="en-US" altLang="ko-KR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BAE45D72-968F-4F57-A594-C82A1B79F194}"/>
                  </a:ext>
                </a:extLst>
              </p:cNvPr>
              <p:cNvSpPr/>
              <p:nvPr/>
            </p:nvSpPr>
            <p:spPr>
              <a:xfrm>
                <a:off x="2184675" y="3219191"/>
                <a:ext cx="1333500" cy="13335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94B7785-3CF0-4C4E-B266-26533157B1E2}"/>
                  </a:ext>
                </a:extLst>
              </p:cNvPr>
              <p:cNvSpPr txBox="1"/>
              <p:nvPr/>
            </p:nvSpPr>
            <p:spPr>
              <a:xfrm>
                <a:off x="3630891" y="3667679"/>
                <a:ext cx="71250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700" dirty="0">
                    <a:solidFill>
                      <a:prstClr val="white">
                        <a:lumMod val="75000"/>
                      </a:prstClr>
                    </a:solidFill>
                  </a:rPr>
                  <a:t>▶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FA752A-F22C-486F-BFA5-36E7EB393284}"/>
                </a:ext>
              </a:extLst>
            </p:cNvPr>
            <p:cNvSpPr txBox="1"/>
            <p:nvPr/>
          </p:nvSpPr>
          <p:spPr>
            <a:xfrm>
              <a:off x="4267200" y="8671708"/>
              <a:ext cx="982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&gt;&gt; </a:t>
              </a:r>
              <a:r>
                <a:rPr lang="ko-KR" altLang="en-US" sz="2000" dirty="0"/>
                <a:t>두 바퀴의 속도를 확인하고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모터마다 속도를 조정한다</a:t>
              </a:r>
              <a:r>
                <a:rPr lang="en-US" altLang="ko-KR" sz="2000" dirty="0"/>
                <a:t>.</a:t>
              </a:r>
              <a:endParaRPr lang="ko-KR" altLang="en-US" sz="2000" dirty="0"/>
            </a:p>
          </p:txBody>
        </p:sp>
        <p:pic>
          <p:nvPicPr>
            <p:cNvPr id="79" name="그래픽 78" descr="배지 체크 표시1 윤곽선">
              <a:extLst>
                <a:ext uri="{FF2B5EF4-FFF2-40B4-BE49-F238E27FC236}">
                  <a16:creationId xmlns:a16="http://schemas.microsoft.com/office/drawing/2014/main" id="{36218F2C-1E37-436C-AC8F-BA9FAE3C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8723" y="78867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26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EA6CF0E-935B-4650-B575-3795D0E2ED6D}"/>
              </a:ext>
            </a:extLst>
          </p:cNvPr>
          <p:cNvSpPr/>
          <p:nvPr/>
        </p:nvSpPr>
        <p:spPr>
          <a:xfrm>
            <a:off x="2971800" y="4000500"/>
            <a:ext cx="12344400" cy="1644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5000" dirty="0">
                <a:solidFill>
                  <a:schemeClr val="tx1"/>
                </a:solidFill>
                <a:latin typeface="+mj-lt"/>
                <a:ea typeface="돋움체" panose="020B0609000101010101" pitchFamily="49" charset="-127"/>
              </a:rPr>
              <a:t>감사합니다</a:t>
            </a:r>
            <a:r>
              <a:rPr lang="en-US" altLang="ko-KR" sz="5000" dirty="0">
                <a:solidFill>
                  <a:schemeClr val="tx1"/>
                </a:solidFill>
                <a:latin typeface="+mj-lt"/>
                <a:ea typeface="돋움체" panose="020B0609000101010101" pitchFamily="49" charset="-127"/>
              </a:rPr>
              <a:t>.</a:t>
            </a:r>
            <a:endParaRPr lang="ko-KR" altLang="en-US" sz="5000" dirty="0">
              <a:solidFill>
                <a:schemeClr val="tx1"/>
              </a:solidFill>
              <a:latin typeface="+mj-lt"/>
              <a:ea typeface="돋움체" panose="020B0609000101010101" pitchFamily="49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8080" y="9618079"/>
            <a:ext cx="667635" cy="667635"/>
            <a:chOff x="17618080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61808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0104" y="9330105"/>
            <a:ext cx="955609" cy="955609"/>
            <a:chOff x="17330104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330104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080" y="0"/>
            <a:ext cx="667635" cy="667635"/>
            <a:chOff x="17618080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61808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240193" y="0"/>
            <a:ext cx="17047808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목차</a:t>
            </a:r>
            <a:r>
              <a:rPr lang="ko-KR" altLang="en-US" sz="700" b="1" i="1" kern="0" dirty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00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grpSp>
        <p:nvGrpSpPr>
          <p:cNvPr id="24" name="Group 28">
            <a:extLst>
              <a:ext uri="{FF2B5EF4-FFF2-40B4-BE49-F238E27FC236}">
                <a16:creationId xmlns:a16="http://schemas.microsoft.com/office/drawing/2014/main" id="{DE50747E-26D7-4BBD-93C3-35DB24B8B7C0}"/>
              </a:ext>
            </a:extLst>
          </p:cNvPr>
          <p:cNvGrpSpPr/>
          <p:nvPr/>
        </p:nvGrpSpPr>
        <p:grpSpPr>
          <a:xfrm>
            <a:off x="858656" y="2087282"/>
            <a:ext cx="6064008" cy="1253433"/>
            <a:chOff x="6900395" y="827622"/>
            <a:chExt cx="4585486" cy="7969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6EF8A7-9CDD-43B7-BBC1-C4A45644DFB6}"/>
                </a:ext>
              </a:extLst>
            </p:cNvPr>
            <p:cNvSpPr txBox="1"/>
            <p:nvPr/>
          </p:nvSpPr>
          <p:spPr>
            <a:xfrm>
              <a:off x="7752016" y="1419077"/>
              <a:ext cx="3733865" cy="20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cs typeface="Arial" pitchFamily="34" charset="0"/>
                </a:rPr>
                <a:t>작품 주제와 컨셉을 설명한다</a:t>
              </a:r>
              <a:r>
                <a:rPr lang="en-US" altLang="ko-KR" sz="15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5148F1-71E3-4967-9AC4-C2DE9E97D9BD}"/>
                </a:ext>
              </a:extLst>
            </p:cNvPr>
            <p:cNvSpPr txBox="1"/>
            <p:nvPr/>
          </p:nvSpPr>
          <p:spPr>
            <a:xfrm>
              <a:off x="7752016" y="969451"/>
              <a:ext cx="1786250" cy="4500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주제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3EBDC8-9D93-41CF-9452-40C39C201D21}"/>
                </a:ext>
              </a:extLst>
            </p:cNvPr>
            <p:cNvSpPr txBox="1"/>
            <p:nvPr/>
          </p:nvSpPr>
          <p:spPr>
            <a:xfrm>
              <a:off x="6900395" y="827622"/>
              <a:ext cx="864315" cy="64153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28">
            <a:extLst>
              <a:ext uri="{FF2B5EF4-FFF2-40B4-BE49-F238E27FC236}">
                <a16:creationId xmlns:a16="http://schemas.microsoft.com/office/drawing/2014/main" id="{7F53500F-4490-4418-A8EC-798DB194D92A}"/>
              </a:ext>
            </a:extLst>
          </p:cNvPr>
          <p:cNvGrpSpPr/>
          <p:nvPr/>
        </p:nvGrpSpPr>
        <p:grpSpPr>
          <a:xfrm>
            <a:off x="858655" y="3889142"/>
            <a:ext cx="6064007" cy="1253433"/>
            <a:chOff x="6900395" y="827622"/>
            <a:chExt cx="4585485" cy="7969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53219-76B2-4394-8295-FF9ED57CA549}"/>
                </a:ext>
              </a:extLst>
            </p:cNvPr>
            <p:cNvSpPr txBox="1"/>
            <p:nvPr/>
          </p:nvSpPr>
          <p:spPr>
            <a:xfrm>
              <a:off x="7752015" y="1419077"/>
              <a:ext cx="3733865" cy="20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cs typeface="Arial" pitchFamily="34" charset="0"/>
                </a:rPr>
                <a:t>작품 기획의도를 설명한다</a:t>
              </a:r>
              <a:r>
                <a:rPr lang="en-US" altLang="ko-KR" sz="15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FC2FE3-A3FA-4138-826A-ACF31FDF3568}"/>
                </a:ext>
              </a:extLst>
            </p:cNvPr>
            <p:cNvSpPr txBox="1"/>
            <p:nvPr/>
          </p:nvSpPr>
          <p:spPr>
            <a:xfrm>
              <a:off x="7752016" y="969451"/>
              <a:ext cx="1786250" cy="4500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기획의도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799CEFB-3FF6-444A-99B0-01C3E40CE5A5}"/>
                </a:ext>
              </a:extLst>
            </p:cNvPr>
            <p:cNvSpPr txBox="1"/>
            <p:nvPr/>
          </p:nvSpPr>
          <p:spPr>
            <a:xfrm>
              <a:off x="6900395" y="827622"/>
              <a:ext cx="864315" cy="64153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28">
            <a:extLst>
              <a:ext uri="{FF2B5EF4-FFF2-40B4-BE49-F238E27FC236}">
                <a16:creationId xmlns:a16="http://schemas.microsoft.com/office/drawing/2014/main" id="{BF2A72F2-3583-40F9-9EEF-CA884B66507D}"/>
              </a:ext>
            </a:extLst>
          </p:cNvPr>
          <p:cNvGrpSpPr/>
          <p:nvPr/>
        </p:nvGrpSpPr>
        <p:grpSpPr>
          <a:xfrm>
            <a:off x="858655" y="7643884"/>
            <a:ext cx="6064009" cy="1253433"/>
            <a:chOff x="6900395" y="827622"/>
            <a:chExt cx="4585487" cy="79692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5E79C6-B145-490E-A8C0-F954C7BD90BE}"/>
                </a:ext>
              </a:extLst>
            </p:cNvPr>
            <p:cNvSpPr txBox="1"/>
            <p:nvPr/>
          </p:nvSpPr>
          <p:spPr>
            <a:xfrm>
              <a:off x="7752017" y="1419077"/>
              <a:ext cx="3733865" cy="20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cs typeface="Arial" pitchFamily="34" charset="0"/>
                </a:rPr>
                <a:t>작품에 적용된 센서와 요소기술을 설명한다</a:t>
              </a:r>
              <a:r>
                <a:rPr lang="en-US" altLang="ko-KR" sz="15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11EED23-35CD-4FC2-B498-87487DABECF4}"/>
                </a:ext>
              </a:extLst>
            </p:cNvPr>
            <p:cNvSpPr txBox="1"/>
            <p:nvPr/>
          </p:nvSpPr>
          <p:spPr>
            <a:xfrm>
              <a:off x="7752016" y="969451"/>
              <a:ext cx="1786250" cy="4500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1"/>
                  </a:solidFill>
                  <a:cs typeface="Arial" pitchFamily="34" charset="0"/>
                </a:rPr>
                <a:t>요소기술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9FB72F2-4C1B-4CEE-BCF3-8C2E6EF056A8}"/>
                </a:ext>
              </a:extLst>
            </p:cNvPr>
            <p:cNvSpPr txBox="1"/>
            <p:nvPr/>
          </p:nvSpPr>
          <p:spPr>
            <a:xfrm>
              <a:off x="6900395" y="827622"/>
              <a:ext cx="864315" cy="64153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28">
            <a:extLst>
              <a:ext uri="{FF2B5EF4-FFF2-40B4-BE49-F238E27FC236}">
                <a16:creationId xmlns:a16="http://schemas.microsoft.com/office/drawing/2014/main" id="{41CF731F-99E5-477E-A9BB-4B150A17FD6D}"/>
              </a:ext>
            </a:extLst>
          </p:cNvPr>
          <p:cNvGrpSpPr/>
          <p:nvPr/>
        </p:nvGrpSpPr>
        <p:grpSpPr>
          <a:xfrm>
            <a:off x="858655" y="5760664"/>
            <a:ext cx="6064008" cy="1253433"/>
            <a:chOff x="6900395" y="827622"/>
            <a:chExt cx="4585486" cy="79692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92C9496-95E7-4E5D-9188-909D240D8CBE}"/>
                </a:ext>
              </a:extLst>
            </p:cNvPr>
            <p:cNvSpPr txBox="1"/>
            <p:nvPr/>
          </p:nvSpPr>
          <p:spPr>
            <a:xfrm>
              <a:off x="7752016" y="1419077"/>
              <a:ext cx="3733865" cy="20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cs typeface="Arial" pitchFamily="34" charset="0"/>
                </a:rPr>
                <a:t>작품에 적용된 기능을 설명한다</a:t>
              </a:r>
              <a:r>
                <a:rPr lang="en-US" altLang="ko-KR" sz="15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DE5F210-AFA8-4810-A47B-0776C69C2104}"/>
                </a:ext>
              </a:extLst>
            </p:cNvPr>
            <p:cNvSpPr txBox="1"/>
            <p:nvPr/>
          </p:nvSpPr>
          <p:spPr>
            <a:xfrm>
              <a:off x="7752016" y="969451"/>
              <a:ext cx="1786250" cy="4500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2">
                      <a:lumMod val="40000"/>
                      <a:lumOff val="60000"/>
                    </a:schemeClr>
                  </a:solidFill>
                  <a:cs typeface="Arial" pitchFamily="34" charset="0"/>
                </a:rPr>
                <a:t>기능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910B201-33B8-4B9E-8A85-33E231B8A77A}"/>
                </a:ext>
              </a:extLst>
            </p:cNvPr>
            <p:cNvSpPr txBox="1"/>
            <p:nvPr/>
          </p:nvSpPr>
          <p:spPr>
            <a:xfrm>
              <a:off x="6900395" y="827622"/>
              <a:ext cx="864315" cy="64153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8" name="그림 7" descr="책상에서 글을 쓰는 여성">
            <a:extLst>
              <a:ext uri="{FF2B5EF4-FFF2-40B4-BE49-F238E27FC236}">
                <a16:creationId xmlns:a16="http://schemas.microsoft.com/office/drawing/2014/main" id="{A8F9D138-648A-43DB-A688-A54A0A1A1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27" y="1822318"/>
            <a:ext cx="11468586" cy="71824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8080" y="9618079"/>
            <a:ext cx="667635" cy="667635"/>
            <a:chOff x="17618080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61808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0104" y="9330105"/>
            <a:ext cx="955609" cy="955609"/>
            <a:chOff x="17330104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330104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080" y="0"/>
            <a:ext cx="667635" cy="667635"/>
            <a:chOff x="17618080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61808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240193" y="0"/>
            <a:ext cx="17047808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목차</a:t>
            </a:r>
            <a:r>
              <a:rPr lang="ko-KR" altLang="en-US" sz="700" b="1" i="1" kern="0" dirty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00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grpSp>
        <p:nvGrpSpPr>
          <p:cNvPr id="24" name="Group 28">
            <a:extLst>
              <a:ext uri="{FF2B5EF4-FFF2-40B4-BE49-F238E27FC236}">
                <a16:creationId xmlns:a16="http://schemas.microsoft.com/office/drawing/2014/main" id="{DE50747E-26D7-4BBD-93C3-35DB24B8B7C0}"/>
              </a:ext>
            </a:extLst>
          </p:cNvPr>
          <p:cNvGrpSpPr/>
          <p:nvPr/>
        </p:nvGrpSpPr>
        <p:grpSpPr>
          <a:xfrm>
            <a:off x="858656" y="2087282"/>
            <a:ext cx="6064008" cy="1253433"/>
            <a:chOff x="6900395" y="827622"/>
            <a:chExt cx="4585486" cy="7969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6EF8A7-9CDD-43B7-BBC1-C4A45644DFB6}"/>
                </a:ext>
              </a:extLst>
            </p:cNvPr>
            <p:cNvSpPr txBox="1"/>
            <p:nvPr/>
          </p:nvSpPr>
          <p:spPr>
            <a:xfrm>
              <a:off x="7752016" y="1419077"/>
              <a:ext cx="3733865" cy="20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cs typeface="Arial" pitchFamily="34" charset="0"/>
                </a:rPr>
                <a:t>작품의 제작과정을 설명한다</a:t>
              </a:r>
              <a:r>
                <a:rPr lang="en-US" altLang="ko-KR" sz="15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5148F1-71E3-4967-9AC4-C2DE9E97D9BD}"/>
                </a:ext>
              </a:extLst>
            </p:cNvPr>
            <p:cNvSpPr txBox="1"/>
            <p:nvPr/>
          </p:nvSpPr>
          <p:spPr>
            <a:xfrm>
              <a:off x="7752016" y="969451"/>
              <a:ext cx="1786250" cy="4500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제작과정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3EBDC8-9D93-41CF-9452-40C39C201D21}"/>
                </a:ext>
              </a:extLst>
            </p:cNvPr>
            <p:cNvSpPr txBox="1"/>
            <p:nvPr/>
          </p:nvSpPr>
          <p:spPr>
            <a:xfrm>
              <a:off x="6900395" y="827622"/>
              <a:ext cx="864315" cy="64153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28">
            <a:extLst>
              <a:ext uri="{FF2B5EF4-FFF2-40B4-BE49-F238E27FC236}">
                <a16:creationId xmlns:a16="http://schemas.microsoft.com/office/drawing/2014/main" id="{7F53500F-4490-4418-A8EC-798DB194D92A}"/>
              </a:ext>
            </a:extLst>
          </p:cNvPr>
          <p:cNvGrpSpPr/>
          <p:nvPr/>
        </p:nvGrpSpPr>
        <p:grpSpPr>
          <a:xfrm>
            <a:off x="858655" y="3889142"/>
            <a:ext cx="6064007" cy="1253433"/>
            <a:chOff x="6900395" y="827622"/>
            <a:chExt cx="4585485" cy="7969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53219-76B2-4394-8295-FF9ED57CA549}"/>
                </a:ext>
              </a:extLst>
            </p:cNvPr>
            <p:cNvSpPr txBox="1"/>
            <p:nvPr/>
          </p:nvSpPr>
          <p:spPr>
            <a:xfrm>
              <a:off x="7752015" y="1419077"/>
              <a:ext cx="3733865" cy="20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cs typeface="Arial" pitchFamily="34" charset="0"/>
                </a:rPr>
                <a:t>완성된 작품의 구동 예시를 설명한다</a:t>
              </a:r>
              <a:r>
                <a:rPr lang="en-US" altLang="ko-KR" sz="15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FC2FE3-A3FA-4138-826A-ACF31FDF3568}"/>
                </a:ext>
              </a:extLst>
            </p:cNvPr>
            <p:cNvSpPr txBox="1"/>
            <p:nvPr/>
          </p:nvSpPr>
          <p:spPr>
            <a:xfrm>
              <a:off x="7752016" y="969451"/>
              <a:ext cx="2474927" cy="4500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구동시나리오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799CEFB-3FF6-444A-99B0-01C3E40CE5A5}"/>
                </a:ext>
              </a:extLst>
            </p:cNvPr>
            <p:cNvSpPr txBox="1"/>
            <p:nvPr/>
          </p:nvSpPr>
          <p:spPr>
            <a:xfrm>
              <a:off x="6900395" y="827622"/>
              <a:ext cx="864315" cy="64153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06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28">
            <a:extLst>
              <a:ext uri="{FF2B5EF4-FFF2-40B4-BE49-F238E27FC236}">
                <a16:creationId xmlns:a16="http://schemas.microsoft.com/office/drawing/2014/main" id="{BF2A72F2-3583-40F9-9EEF-CA884B66507D}"/>
              </a:ext>
            </a:extLst>
          </p:cNvPr>
          <p:cNvGrpSpPr/>
          <p:nvPr/>
        </p:nvGrpSpPr>
        <p:grpSpPr>
          <a:xfrm>
            <a:off x="858655" y="7643884"/>
            <a:ext cx="6064009" cy="1253433"/>
            <a:chOff x="6900395" y="827622"/>
            <a:chExt cx="4585487" cy="79692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5E79C6-B145-490E-A8C0-F954C7BD90BE}"/>
                </a:ext>
              </a:extLst>
            </p:cNvPr>
            <p:cNvSpPr txBox="1"/>
            <p:nvPr/>
          </p:nvSpPr>
          <p:spPr>
            <a:xfrm>
              <a:off x="7752017" y="1419077"/>
              <a:ext cx="3733865" cy="20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cs typeface="Arial" pitchFamily="34" charset="0"/>
                </a:rPr>
                <a:t>작품을 만든 후 개선점과 해결방안을 설명한다</a:t>
              </a:r>
              <a:r>
                <a:rPr lang="en-US" altLang="ko-KR" sz="15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11EED23-35CD-4FC2-B498-87487DABECF4}"/>
                </a:ext>
              </a:extLst>
            </p:cNvPr>
            <p:cNvSpPr txBox="1"/>
            <p:nvPr/>
          </p:nvSpPr>
          <p:spPr>
            <a:xfrm>
              <a:off x="7752016" y="969451"/>
              <a:ext cx="3569726" cy="4500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1"/>
                  </a:solidFill>
                  <a:cs typeface="Arial" pitchFamily="34" charset="0"/>
                </a:rPr>
                <a:t>개선점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9FB72F2-4C1B-4CEE-BCF3-8C2E6EF056A8}"/>
                </a:ext>
              </a:extLst>
            </p:cNvPr>
            <p:cNvSpPr txBox="1"/>
            <p:nvPr/>
          </p:nvSpPr>
          <p:spPr>
            <a:xfrm>
              <a:off x="6900395" y="827622"/>
              <a:ext cx="864315" cy="64153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08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28">
            <a:extLst>
              <a:ext uri="{FF2B5EF4-FFF2-40B4-BE49-F238E27FC236}">
                <a16:creationId xmlns:a16="http://schemas.microsoft.com/office/drawing/2014/main" id="{41CF731F-99E5-477E-A9BB-4B150A17FD6D}"/>
              </a:ext>
            </a:extLst>
          </p:cNvPr>
          <p:cNvGrpSpPr/>
          <p:nvPr/>
        </p:nvGrpSpPr>
        <p:grpSpPr>
          <a:xfrm>
            <a:off x="858655" y="5760664"/>
            <a:ext cx="6064008" cy="1253433"/>
            <a:chOff x="6900395" y="827622"/>
            <a:chExt cx="4585486" cy="79692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92C9496-95E7-4E5D-9188-909D240D8CBE}"/>
                </a:ext>
              </a:extLst>
            </p:cNvPr>
            <p:cNvSpPr txBox="1"/>
            <p:nvPr/>
          </p:nvSpPr>
          <p:spPr>
            <a:xfrm>
              <a:off x="7752016" y="1419077"/>
              <a:ext cx="3733865" cy="20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cs typeface="Arial" pitchFamily="34" charset="0"/>
                </a:rPr>
                <a:t>작품의 최종 구동영상을 보여준다</a:t>
              </a:r>
              <a:r>
                <a:rPr lang="en-US" altLang="ko-KR" sz="15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DE5F210-AFA8-4810-A47B-0776C69C2104}"/>
                </a:ext>
              </a:extLst>
            </p:cNvPr>
            <p:cNvSpPr txBox="1"/>
            <p:nvPr/>
          </p:nvSpPr>
          <p:spPr>
            <a:xfrm>
              <a:off x="7752016" y="969451"/>
              <a:ext cx="1786250" cy="4500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2">
                      <a:lumMod val="40000"/>
                      <a:lumOff val="60000"/>
                    </a:schemeClr>
                  </a:solidFill>
                  <a:cs typeface="Arial" pitchFamily="34" charset="0"/>
                </a:rPr>
                <a:t>구동영상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910B201-33B8-4B9E-8A85-33E231B8A77A}"/>
                </a:ext>
              </a:extLst>
            </p:cNvPr>
            <p:cNvSpPr txBox="1"/>
            <p:nvPr/>
          </p:nvSpPr>
          <p:spPr>
            <a:xfrm>
              <a:off x="6900395" y="827622"/>
              <a:ext cx="864315" cy="64153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07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8" name="그림 7" descr="책상에서 글을 쓰는 여성">
            <a:extLst>
              <a:ext uri="{FF2B5EF4-FFF2-40B4-BE49-F238E27FC236}">
                <a16:creationId xmlns:a16="http://schemas.microsoft.com/office/drawing/2014/main" id="{A8F9D138-648A-43DB-A688-A54A0A1A1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27" y="1822318"/>
            <a:ext cx="11468586" cy="71824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7387895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8080" y="9618079"/>
            <a:ext cx="667635" cy="667635"/>
            <a:chOff x="17618080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61808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0104" y="9330105"/>
            <a:ext cx="955609" cy="955609"/>
            <a:chOff x="17330104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330104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080" y="0"/>
            <a:ext cx="667635" cy="667635"/>
            <a:chOff x="17618080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61808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240193" y="0"/>
            <a:ext cx="17047808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sz="4000" b="1" i="1" kern="0">
                <a:solidFill>
                  <a:prstClr val="white"/>
                </a:solidFill>
              </a:rPr>
              <a:t>주제</a:t>
            </a:r>
            <a:r>
              <a:rPr lang="ko-KR" altLang="en-US" sz="700" b="1" i="1" kern="0">
                <a:solidFill>
                  <a:prstClr val="white"/>
                </a:solidFill>
              </a:rPr>
              <a:t> 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>
                <a:solidFill>
                  <a:srgbClr val="303962"/>
                </a:solidFill>
              </a:rPr>
              <a:t>01</a:t>
            </a:r>
            <a:endParaRPr lang="ko-KR" altLang="en-US" sz="3000" b="1">
              <a:solidFill>
                <a:srgbClr val="30396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6E20B6-FC28-433D-BC2D-BED14C930380}"/>
              </a:ext>
            </a:extLst>
          </p:cNvPr>
          <p:cNvSpPr/>
          <p:nvPr/>
        </p:nvSpPr>
        <p:spPr>
          <a:xfrm>
            <a:off x="10668000" y="5219700"/>
            <a:ext cx="67818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 Car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연결된 음주 측정 센서를 이용하여 기준치 이상일 경우 모터가 동작하지 않아 운전불가 상태가 되고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기존의 블루투스 통신 모듈을 대신해 초음파 거리 센서를 사용하여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 Car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장애물을 만나면 정지후 회전하여 다시 움직이게 되어 자율주행이 가능합니다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096A52-7AF7-4392-BBBC-10DF8723AA03}"/>
              </a:ext>
            </a:extLst>
          </p:cNvPr>
          <p:cNvSpPr/>
          <p:nvPr/>
        </p:nvSpPr>
        <p:spPr>
          <a:xfrm>
            <a:off x="396536" y="4229100"/>
            <a:ext cx="9774277" cy="133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500" dirty="0">
                <a:solidFill>
                  <a:schemeClr val="tx1"/>
                </a:solidFill>
                <a:latin typeface="+mj-lt"/>
                <a:ea typeface="돋움체"/>
              </a:rPr>
              <a:t>음주운전 방지 자율주행 </a:t>
            </a:r>
            <a:r>
              <a:rPr lang="en-US" altLang="ko-KR" sz="5500" dirty="0">
                <a:solidFill>
                  <a:schemeClr val="tx1"/>
                </a:solidFill>
                <a:latin typeface="+mj-lt"/>
                <a:ea typeface="돋움체"/>
              </a:rPr>
              <a:t>RC Car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950E66-AA6A-4AD4-A493-4B49552C3520}"/>
              </a:ext>
            </a:extLst>
          </p:cNvPr>
          <p:cNvSpPr/>
          <p:nvPr/>
        </p:nvSpPr>
        <p:spPr>
          <a:xfrm>
            <a:off x="381000" y="1456040"/>
            <a:ext cx="9774277" cy="133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500" dirty="0">
                <a:solidFill>
                  <a:schemeClr val="tx1"/>
                </a:solidFill>
                <a:latin typeface="+mj-lt"/>
                <a:ea typeface="돋움체"/>
              </a:rPr>
              <a:t>음주운전 방지 스마트 </a:t>
            </a:r>
            <a:r>
              <a:rPr lang="en-US" altLang="ko-KR" sz="5500" dirty="0">
                <a:solidFill>
                  <a:schemeClr val="tx1"/>
                </a:solidFill>
                <a:latin typeface="+mj-lt"/>
                <a:ea typeface="돋움체"/>
              </a:rPr>
              <a:t>RC Car</a:t>
            </a:r>
          </a:p>
        </p:txBody>
      </p:sp>
      <p:pic>
        <p:nvPicPr>
          <p:cNvPr id="4" name="그래픽 3" descr="아래쪽 화살표 단색으로 채워진">
            <a:extLst>
              <a:ext uri="{FF2B5EF4-FFF2-40B4-BE49-F238E27FC236}">
                <a16:creationId xmlns:a16="http://schemas.microsoft.com/office/drawing/2014/main" id="{A6EA7DD2-D103-4742-9763-2F90CC8D4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2959792"/>
            <a:ext cx="1285062" cy="12693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036296-2160-44F1-BEC4-3FEAD55852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31" y="5775227"/>
            <a:ext cx="6096000" cy="400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457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01DCC6-DBB7-48FE-86B8-51E042FE26BA}"/>
              </a:ext>
            </a:extLst>
          </p:cNvPr>
          <p:cNvSpPr/>
          <p:nvPr/>
        </p:nvSpPr>
        <p:spPr>
          <a:xfrm>
            <a:off x="1240193" y="0"/>
            <a:ext cx="17047807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기획 의도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4F6C80-A518-41A5-BC3F-09F11F77BD75}"/>
              </a:ext>
            </a:extLst>
          </p:cNvPr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02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6E4B5E-2524-4FF1-BC91-D44A99E6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10" y="5355907"/>
            <a:ext cx="13544180" cy="41148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0EB0BD9-CFC4-4F0E-AB32-F9AE13982367}"/>
              </a:ext>
            </a:extLst>
          </p:cNvPr>
          <p:cNvGrpSpPr/>
          <p:nvPr/>
        </p:nvGrpSpPr>
        <p:grpSpPr>
          <a:xfrm>
            <a:off x="1738877" y="2463629"/>
            <a:ext cx="12115800" cy="762001"/>
            <a:chOff x="1752600" y="2462982"/>
            <a:chExt cx="12115800" cy="76200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BCC0B2F-101E-4A16-8CA7-09470371702B}"/>
                </a:ext>
              </a:extLst>
            </p:cNvPr>
            <p:cNvGrpSpPr/>
            <p:nvPr/>
          </p:nvGrpSpPr>
          <p:grpSpPr>
            <a:xfrm>
              <a:off x="1752600" y="2462982"/>
              <a:ext cx="762001" cy="762001"/>
              <a:chOff x="1981199" y="2019299"/>
              <a:chExt cx="762001" cy="762001"/>
            </a:xfrm>
          </p:grpSpPr>
          <p:sp>
            <p:nvSpPr>
              <p:cNvPr id="9" name="모서리가 둥근 직사각형 66">
                <a:extLst>
                  <a:ext uri="{FF2B5EF4-FFF2-40B4-BE49-F238E27FC236}">
                    <a16:creationId xmlns:a16="http://schemas.microsoft.com/office/drawing/2014/main" id="{C694D1A1-90FD-44AF-829C-6567071204B3}"/>
                  </a:ext>
                </a:extLst>
              </p:cNvPr>
              <p:cNvSpPr/>
              <p:nvPr/>
            </p:nvSpPr>
            <p:spPr>
              <a:xfrm>
                <a:off x="1981199" y="2024260"/>
                <a:ext cx="762001" cy="757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575" b="1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" name="그래픽 2" descr="배지 1 윤곽선">
                <a:extLst>
                  <a:ext uri="{FF2B5EF4-FFF2-40B4-BE49-F238E27FC236}">
                    <a16:creationId xmlns:a16="http://schemas.microsoft.com/office/drawing/2014/main" id="{EA0240C2-EE2E-4CBE-8042-36FB121DD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81199" y="2019299"/>
                <a:ext cx="762001" cy="762001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73211E-F7C9-4801-918A-6BE73F16B4FF}"/>
                </a:ext>
              </a:extLst>
            </p:cNvPr>
            <p:cNvSpPr txBox="1"/>
            <p:nvPr/>
          </p:nvSpPr>
          <p:spPr>
            <a:xfrm>
              <a:off x="2667000" y="2593192"/>
              <a:ext cx="11201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/>
                <a:t>시간이 지나도 상당히 많은 음주운전 사고가 발생하고 있는 현실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045EF9-8DC7-4AC9-8824-E2D4A608A0F0}"/>
              </a:ext>
            </a:extLst>
          </p:cNvPr>
          <p:cNvGrpSpPr/>
          <p:nvPr/>
        </p:nvGrpSpPr>
        <p:grpSpPr>
          <a:xfrm>
            <a:off x="1745202" y="4416411"/>
            <a:ext cx="14409198" cy="757040"/>
            <a:chOff x="1752600" y="2467943"/>
            <a:chExt cx="14409198" cy="757040"/>
          </a:xfrm>
        </p:grpSpPr>
        <p:sp>
          <p:nvSpPr>
            <p:cNvPr id="23" name="모서리가 둥근 직사각형 66">
              <a:extLst>
                <a:ext uri="{FF2B5EF4-FFF2-40B4-BE49-F238E27FC236}">
                  <a16:creationId xmlns:a16="http://schemas.microsoft.com/office/drawing/2014/main" id="{197106C7-D655-4503-B890-8946399B7AA1}"/>
                </a:ext>
              </a:extLst>
            </p:cNvPr>
            <p:cNvSpPr/>
            <p:nvPr/>
          </p:nvSpPr>
          <p:spPr>
            <a:xfrm>
              <a:off x="1752600" y="2467943"/>
              <a:ext cx="762001" cy="757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575" b="1" dirty="0">
                <a:solidFill>
                  <a:prstClr val="white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9BE0F4-2E0A-4BB3-BFCC-BF6F84A504EF}"/>
                </a:ext>
              </a:extLst>
            </p:cNvPr>
            <p:cNvSpPr txBox="1"/>
            <p:nvPr/>
          </p:nvSpPr>
          <p:spPr>
            <a:xfrm>
              <a:off x="2666999" y="2593192"/>
              <a:ext cx="134947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/>
                <a:t>충돌 방지 시스템의 </a:t>
              </a:r>
              <a:r>
                <a:rPr lang="ko-KR" altLang="en-US" sz="3000"/>
                <a:t>구현으로 음주운전에 의해 </a:t>
              </a:r>
              <a:r>
                <a:rPr lang="ko-KR" altLang="en-US" sz="3000" dirty="0"/>
                <a:t>야기되는 </a:t>
              </a:r>
              <a:r>
                <a:rPr lang="en-US" altLang="ko-KR" sz="3000" dirty="0"/>
                <a:t>2</a:t>
              </a:r>
              <a:r>
                <a:rPr lang="ko-KR" altLang="en-US" sz="3000" dirty="0"/>
                <a:t>차</a:t>
              </a:r>
              <a:r>
                <a:rPr lang="en-US" altLang="ko-KR" sz="3000" dirty="0"/>
                <a:t>, 3</a:t>
              </a:r>
              <a:r>
                <a:rPr lang="ko-KR" altLang="en-US" sz="3000" dirty="0"/>
                <a:t>차 사고예방 효과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36AF24-EFDD-4DA6-B400-34D3C348CE56}"/>
              </a:ext>
            </a:extLst>
          </p:cNvPr>
          <p:cNvGrpSpPr/>
          <p:nvPr/>
        </p:nvGrpSpPr>
        <p:grpSpPr>
          <a:xfrm>
            <a:off x="1745202" y="3441252"/>
            <a:ext cx="14757646" cy="757040"/>
            <a:chOff x="1752600" y="2467943"/>
            <a:chExt cx="14757646" cy="757040"/>
          </a:xfrm>
        </p:grpSpPr>
        <p:sp>
          <p:nvSpPr>
            <p:cNvPr id="28" name="모서리가 둥근 직사각형 66">
              <a:extLst>
                <a:ext uri="{FF2B5EF4-FFF2-40B4-BE49-F238E27FC236}">
                  <a16:creationId xmlns:a16="http://schemas.microsoft.com/office/drawing/2014/main" id="{65505756-46F3-4799-949C-904B3DF58D11}"/>
                </a:ext>
              </a:extLst>
            </p:cNvPr>
            <p:cNvSpPr/>
            <p:nvPr/>
          </p:nvSpPr>
          <p:spPr>
            <a:xfrm>
              <a:off x="1752600" y="2467943"/>
              <a:ext cx="762001" cy="757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575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839EE9-10C1-44FA-BA7A-F87FDEF1B439}"/>
                </a:ext>
              </a:extLst>
            </p:cNvPr>
            <p:cNvSpPr txBox="1"/>
            <p:nvPr/>
          </p:nvSpPr>
          <p:spPr>
            <a:xfrm>
              <a:off x="2667000" y="2593192"/>
              <a:ext cx="138432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/>
                <a:t>음주운전이 원인이기에 이를 사전에 차단한다면 사고발생률은 현저하게 줄어들 것</a:t>
              </a:r>
            </a:p>
          </p:txBody>
        </p:sp>
      </p:grpSp>
      <p:pic>
        <p:nvPicPr>
          <p:cNvPr id="30" name="그래픽 29" descr="배지 윤곽선">
            <a:extLst>
              <a:ext uri="{FF2B5EF4-FFF2-40B4-BE49-F238E27FC236}">
                <a16:creationId xmlns:a16="http://schemas.microsoft.com/office/drawing/2014/main" id="{70619CE0-F918-4E8B-ABC8-6FB0D0022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8877" y="3441249"/>
            <a:ext cx="774650" cy="774650"/>
          </a:xfrm>
          <a:prstGeom prst="rect">
            <a:avLst/>
          </a:prstGeom>
        </p:spPr>
      </p:pic>
      <p:pic>
        <p:nvPicPr>
          <p:cNvPr id="32" name="그래픽 31" descr="배지 3 윤곽선">
            <a:extLst>
              <a:ext uri="{FF2B5EF4-FFF2-40B4-BE49-F238E27FC236}">
                <a16:creationId xmlns:a16="http://schemas.microsoft.com/office/drawing/2014/main" id="{9FDE2E4F-6246-4EB9-9E18-83AE8DEF8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8877" y="4407606"/>
            <a:ext cx="774650" cy="7746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F9EDE0-E69B-4D1E-B7B9-9274CAC49EC1}"/>
              </a:ext>
            </a:extLst>
          </p:cNvPr>
          <p:cNvSpPr txBox="1"/>
          <p:nvPr/>
        </p:nvSpPr>
        <p:spPr>
          <a:xfrm>
            <a:off x="14859000" y="97917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교통사고분석시스템</a:t>
            </a:r>
            <a:r>
              <a:rPr lang="en-US" altLang="ko-KR" dirty="0"/>
              <a:t>(TAAS)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1B8B863-41B2-4149-A0E7-57413B1910D0}"/>
              </a:ext>
            </a:extLst>
          </p:cNvPr>
          <p:cNvGrpSpPr/>
          <p:nvPr/>
        </p:nvGrpSpPr>
        <p:grpSpPr>
          <a:xfrm>
            <a:off x="5009500" y="3459074"/>
            <a:ext cx="10800001" cy="75248"/>
            <a:chOff x="5009500" y="4514068"/>
            <a:chExt cx="10800001" cy="75248"/>
          </a:xfrm>
        </p:grpSpPr>
        <p:sp>
          <p:nvSpPr>
            <p:cNvPr id="48" name="직사각형 47"/>
            <p:cNvSpPr/>
            <p:nvPr/>
          </p:nvSpPr>
          <p:spPr>
            <a:xfrm>
              <a:off x="5009501" y="4514068"/>
              <a:ext cx="10800000" cy="6857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009500" y="4515624"/>
              <a:ext cx="2381899" cy="736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876150" y="1931993"/>
            <a:ext cx="7925449" cy="149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초음파 센서를 이용한 추돌 방지 시스템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초음파 센서를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RC Car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 앞면에 부착하여 장애물과의 거리를 측정해 일정 거리 이하로 가까워지면 정지후 방향 전환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돋움체"/>
              <a:ea typeface="돋움체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327847"/>
              </p:ext>
            </p:extLst>
          </p:nvPr>
        </p:nvGraphicFramePr>
        <p:xfrm>
          <a:off x="6922440" y="3517741"/>
          <a:ext cx="93792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20%</a:t>
                      </a: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타원 55"/>
          <p:cNvSpPr/>
          <p:nvPr/>
        </p:nvSpPr>
        <p:spPr>
          <a:xfrm>
            <a:off x="2128912" y="1790700"/>
            <a:ext cx="2060717" cy="20607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09501" y="6219628"/>
            <a:ext cx="10800000" cy="685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009501" y="6219627"/>
            <a:ext cx="4591699" cy="685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76150" y="4692547"/>
            <a:ext cx="8154049" cy="149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음주 측정 센서를 이용한 음주운전 방지 시스템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음주 측정 센서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(MQ-3)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를 이용하여 측정된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센서값이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 기준치 이상이면 음주상태로 간주하여 모터드라이브에 의해 모터 정지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99727"/>
              </p:ext>
            </p:extLst>
          </p:nvPr>
        </p:nvGraphicFramePr>
        <p:xfrm>
          <a:off x="9144000" y="6288547"/>
          <a:ext cx="93792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40%</a:t>
                      </a: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2128910" y="4590196"/>
            <a:ext cx="2060717" cy="20607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40193" y="0"/>
            <a:ext cx="17047808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기능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03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EC0000-C246-412A-910C-6956C9C84FB0}"/>
              </a:ext>
            </a:extLst>
          </p:cNvPr>
          <p:cNvSpPr/>
          <p:nvPr/>
        </p:nvSpPr>
        <p:spPr>
          <a:xfrm>
            <a:off x="5014191" y="8962828"/>
            <a:ext cx="10800000" cy="685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52DF99-B1C4-4FE4-B3D8-6B973C7FA2A8}"/>
              </a:ext>
            </a:extLst>
          </p:cNvPr>
          <p:cNvSpPr/>
          <p:nvPr/>
        </p:nvSpPr>
        <p:spPr>
          <a:xfrm>
            <a:off x="5033098" y="8962827"/>
            <a:ext cx="6777902" cy="685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CEF3B-5032-47C8-A5DD-5B521166A825}"/>
              </a:ext>
            </a:extLst>
          </p:cNvPr>
          <p:cNvSpPr/>
          <p:nvPr/>
        </p:nvSpPr>
        <p:spPr>
          <a:xfrm>
            <a:off x="4880840" y="7435747"/>
            <a:ext cx="8154049" cy="149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능동 </a:t>
            </a: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부저를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 이용한 운전 불가 상태 알림 시스템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음주측정 결과 기준치 이상의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센서값이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 측정되면 음주운전 불가 상태로 간주하여 능동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부저가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 울린다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.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7B9AFA6-334B-4960-89F4-F2E7503F6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14651"/>
              </p:ext>
            </p:extLst>
          </p:nvPr>
        </p:nvGraphicFramePr>
        <p:xfrm>
          <a:off x="11347311" y="9014502"/>
          <a:ext cx="93792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60%</a:t>
                      </a: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E8DF94A4-5EE4-4087-8F60-28640314FE21}"/>
              </a:ext>
            </a:extLst>
          </p:cNvPr>
          <p:cNvSpPr/>
          <p:nvPr/>
        </p:nvSpPr>
        <p:spPr>
          <a:xfrm>
            <a:off x="2133600" y="7333396"/>
            <a:ext cx="2060717" cy="20607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6" name="Frame 17">
            <a:extLst>
              <a:ext uri="{FF2B5EF4-FFF2-40B4-BE49-F238E27FC236}">
                <a16:creationId xmlns:a16="http://schemas.microsoft.com/office/drawing/2014/main" id="{8D6BB595-F5D7-4804-A235-C2094F009487}"/>
              </a:ext>
            </a:extLst>
          </p:cNvPr>
          <p:cNvSpPr/>
          <p:nvPr/>
        </p:nvSpPr>
        <p:spPr>
          <a:xfrm>
            <a:off x="2667000" y="5084733"/>
            <a:ext cx="1094912" cy="10493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Isosceles Triangle 8">
            <a:extLst>
              <a:ext uri="{FF2B5EF4-FFF2-40B4-BE49-F238E27FC236}">
                <a16:creationId xmlns:a16="http://schemas.microsoft.com/office/drawing/2014/main" id="{E7A488F6-EAB4-4B94-BEE1-D9361F007768}"/>
              </a:ext>
            </a:extLst>
          </p:cNvPr>
          <p:cNvSpPr/>
          <p:nvPr/>
        </p:nvSpPr>
        <p:spPr>
          <a:xfrm rot="16200000">
            <a:off x="2563624" y="7733364"/>
            <a:ext cx="1189215" cy="1191088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29" name="그래픽 28" descr="배달 단색으로 채워진">
            <a:extLst>
              <a:ext uri="{FF2B5EF4-FFF2-40B4-BE49-F238E27FC236}">
                <a16:creationId xmlns:a16="http://schemas.microsoft.com/office/drawing/2014/main" id="{B19E6629-F3E7-4501-A3D1-09247592B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3042" y="2136723"/>
            <a:ext cx="1330377" cy="1330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5009501" y="4514068"/>
            <a:ext cx="10800000" cy="6857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21261" y="4514067"/>
            <a:ext cx="8325499" cy="83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76800" y="2959918"/>
            <a:ext cx="7925449" cy="149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모터 드라이브를 이용한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DC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모터 제어 시스템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모터 드라이브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(L9110s)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를 이용하여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DC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모터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2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개를 제어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모터의 정지 또는 방향 전환을 위해 사용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184089"/>
              </p:ext>
            </p:extLst>
          </p:nvPr>
        </p:nvGraphicFramePr>
        <p:xfrm>
          <a:off x="12877800" y="4582647"/>
          <a:ext cx="93792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80%</a:t>
                      </a: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타원 55"/>
          <p:cNvSpPr/>
          <p:nvPr/>
        </p:nvSpPr>
        <p:spPr>
          <a:xfrm>
            <a:off x="2128912" y="2845694"/>
            <a:ext cx="2060717" cy="20607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09501" y="8124043"/>
            <a:ext cx="10800000" cy="685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009500" y="8124043"/>
            <a:ext cx="10799999" cy="68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76150" y="6596962"/>
            <a:ext cx="8154049" cy="149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Digit Shield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를 이용한 음주 측정 값 확인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모터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Digit Shield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를 이용하여 음주 측정 센서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(MQ-3)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돋움체"/>
                <a:ea typeface="돋움체"/>
              </a:rPr>
              <a:t>에서 측정된 센서 값을 표시하여 운전자의 음주상태를 확인 가능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30046"/>
              </p:ext>
            </p:extLst>
          </p:nvPr>
        </p:nvGraphicFramePr>
        <p:xfrm>
          <a:off x="15288269" y="8167579"/>
          <a:ext cx="1042462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100%</a:t>
                      </a: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2128910" y="6494611"/>
            <a:ext cx="2060717" cy="20607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40193" y="0"/>
            <a:ext cx="17047808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기능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03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2084B776-8412-4F54-9555-FD0BEDAD0955}"/>
              </a:ext>
            </a:extLst>
          </p:cNvPr>
          <p:cNvSpPr>
            <a:spLocks noChangeAspect="1"/>
          </p:cNvSpPr>
          <p:nvPr/>
        </p:nvSpPr>
        <p:spPr>
          <a:xfrm>
            <a:off x="2422937" y="3132784"/>
            <a:ext cx="1479885" cy="149224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9" name="그래픽 8" descr="배지 7 단색으로 채워진">
            <a:extLst>
              <a:ext uri="{FF2B5EF4-FFF2-40B4-BE49-F238E27FC236}">
                <a16:creationId xmlns:a16="http://schemas.microsoft.com/office/drawing/2014/main" id="{97FBF54A-F060-4832-BE2C-4182786D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2937" y="6787815"/>
            <a:ext cx="1479885" cy="14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746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0904256" y="7789"/>
            <a:ext cx="1103364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40193" y="0"/>
            <a:ext cx="17047808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요소 기술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04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170453-346A-48FD-AC47-22BFD5AF6C89}"/>
              </a:ext>
            </a:extLst>
          </p:cNvPr>
          <p:cNvGrpSpPr/>
          <p:nvPr/>
        </p:nvGrpSpPr>
        <p:grpSpPr>
          <a:xfrm>
            <a:off x="7016557" y="2788107"/>
            <a:ext cx="4337243" cy="5174793"/>
            <a:chOff x="7016557" y="2097948"/>
            <a:chExt cx="4337243" cy="517479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C82B085-FDFC-490E-A594-1186C634FDFE}"/>
                </a:ext>
              </a:extLst>
            </p:cNvPr>
            <p:cNvGrpSpPr/>
            <p:nvPr/>
          </p:nvGrpSpPr>
          <p:grpSpPr>
            <a:xfrm>
              <a:off x="7016557" y="4650877"/>
              <a:ext cx="4337243" cy="2621864"/>
              <a:chOff x="6994512" y="4675090"/>
              <a:chExt cx="4337243" cy="262186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994512" y="6519802"/>
                <a:ext cx="4266667" cy="63443"/>
                <a:chOff x="6994512" y="5323405"/>
                <a:chExt cx="4266667" cy="6344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 rot="10800000">
                  <a:off x="6994512" y="5323405"/>
                  <a:ext cx="4266667" cy="63443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7005398" y="6819900"/>
                <a:ext cx="4326357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500" b="1" dirty="0">
                    <a:latin typeface="돋움체"/>
                    <a:ea typeface="돋움체"/>
                  </a:rPr>
                  <a:t>초음파 거리 센서</a:t>
                </a:r>
                <a:r>
                  <a:rPr lang="en-US" altLang="ko-KR" sz="2500" b="1" dirty="0">
                    <a:latin typeface="돋움체"/>
                    <a:ea typeface="돋움체"/>
                  </a:rPr>
                  <a:t>(HS-SR04)</a:t>
                </a:r>
                <a:endParaRPr lang="ko-KR" altLang="en-US" sz="2500" b="1" dirty="0">
                  <a:latin typeface="돋움체"/>
                  <a:ea typeface="돋움체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350991" y="4675090"/>
                <a:ext cx="3545609" cy="16443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초음파를 발생 시키고</a:t>
                </a: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,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 되돌아온 초음파를 측정할 때까지 걸린 시간을 이용해 거리 계산</a:t>
                </a: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3941004-9780-4B93-ACA7-A2AC61A9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9000" y="2097948"/>
              <a:ext cx="3899946" cy="2411739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BFF1F81-159A-4ADB-806D-CDA021E067BC}"/>
              </a:ext>
            </a:extLst>
          </p:cNvPr>
          <p:cNvGrpSpPr/>
          <p:nvPr/>
        </p:nvGrpSpPr>
        <p:grpSpPr>
          <a:xfrm>
            <a:off x="1828800" y="2874412"/>
            <a:ext cx="4326357" cy="5088488"/>
            <a:chOff x="1904761" y="2220134"/>
            <a:chExt cx="4326357" cy="508848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4463E97-BD5F-41D3-921E-9147485916BE}"/>
                </a:ext>
              </a:extLst>
            </p:cNvPr>
            <p:cNvGrpSpPr/>
            <p:nvPr/>
          </p:nvGrpSpPr>
          <p:grpSpPr>
            <a:xfrm>
              <a:off x="1904761" y="4240769"/>
              <a:ext cx="4326357" cy="3067853"/>
              <a:chOff x="1904761" y="4240769"/>
              <a:chExt cx="4326357" cy="3067853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1904762" y="6519802"/>
                <a:ext cx="4266667" cy="63443"/>
                <a:chOff x="1904762" y="5323405"/>
                <a:chExt cx="4266667" cy="6344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 rot="10800000">
                  <a:off x="1904762" y="5323405"/>
                  <a:ext cx="4266667" cy="63443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1904761" y="6831568"/>
                <a:ext cx="4326357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500" b="1" dirty="0">
                    <a:latin typeface="돋움체"/>
                    <a:ea typeface="돋움체"/>
                  </a:rPr>
                  <a:t>음주 측정 센서</a:t>
                </a:r>
                <a:r>
                  <a:rPr lang="en-US" altLang="ko-KR" sz="2500" b="1" dirty="0">
                    <a:latin typeface="돋움체"/>
                    <a:ea typeface="돋움체"/>
                  </a:rPr>
                  <a:t>(MQ-3)</a:t>
                </a:r>
                <a:endParaRPr lang="ko-KR" altLang="en-US" sz="2500" b="1" dirty="0">
                  <a:latin typeface="돋움체"/>
                  <a:ea typeface="돋움체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2286000" y="4240769"/>
                <a:ext cx="3545609" cy="20656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알코올을 측정할 수 있는 센서로 측정된 알코올 수치를 기반으로 알코올 측정기와 같은 역할 수행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3F49F4-48D7-4AE7-BEA5-32F8618A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200" y="2220134"/>
              <a:ext cx="3447907" cy="185656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0B7D2D-39B5-4A7E-B318-E4B67BF1EF46}"/>
              </a:ext>
            </a:extLst>
          </p:cNvPr>
          <p:cNvGrpSpPr/>
          <p:nvPr/>
        </p:nvGrpSpPr>
        <p:grpSpPr>
          <a:xfrm>
            <a:off x="12056643" y="2640680"/>
            <a:ext cx="4326357" cy="5322220"/>
            <a:chOff x="12056643" y="1974734"/>
            <a:chExt cx="4326357" cy="53222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24D674A-6ADA-4E9D-B909-599954FDF1CF}"/>
                </a:ext>
              </a:extLst>
            </p:cNvPr>
            <p:cNvGrpSpPr/>
            <p:nvPr/>
          </p:nvGrpSpPr>
          <p:grpSpPr>
            <a:xfrm>
              <a:off x="12056643" y="4566506"/>
              <a:ext cx="4326357" cy="2730448"/>
              <a:chOff x="12056643" y="4566506"/>
              <a:chExt cx="4326357" cy="2730448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2084262" y="6519802"/>
                <a:ext cx="4266667" cy="63443"/>
                <a:chOff x="12084262" y="5323405"/>
                <a:chExt cx="4266667" cy="63443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 rot="10800000">
                  <a:off x="12084262" y="5323405"/>
                  <a:ext cx="4266667" cy="63443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/>
              <p:cNvSpPr txBox="1"/>
              <p:nvPr/>
            </p:nvSpPr>
            <p:spPr>
              <a:xfrm>
                <a:off x="12056643" y="6819900"/>
                <a:ext cx="4326357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500" b="1" dirty="0">
                    <a:latin typeface="돋움체"/>
                    <a:ea typeface="돋움체"/>
                  </a:rPr>
                  <a:t>능동 </a:t>
                </a:r>
                <a:r>
                  <a:rPr lang="ko-KR" altLang="en-US" sz="2500" b="1" dirty="0" err="1">
                    <a:latin typeface="돋움체"/>
                    <a:ea typeface="돋움체"/>
                  </a:rPr>
                  <a:t>부저</a:t>
                </a:r>
                <a:endParaRPr lang="ko-KR" altLang="en-US" sz="2500" b="1" dirty="0">
                  <a:latin typeface="돋움체"/>
                  <a:ea typeface="돋움체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2496800" y="4566506"/>
                <a:ext cx="3545609" cy="16443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피에조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 </a:t>
                </a:r>
                <a:r>
                  <a:rPr lang="ko-KR" alt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부저로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 </a:t>
                </a:r>
                <a:r>
                  <a:rPr lang="ko-KR" alt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알림음을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체"/>
                    <a:ea typeface="돋움체"/>
                  </a:rPr>
                  <a:t> 발생시키는 것으로 알코올 센서로 측정된 수치를 기준으로 동작</a:t>
                </a:r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3481478-F22D-4D9C-A242-83B058623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42783" y="1974734"/>
              <a:ext cx="2273417" cy="22543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0904256" y="7789"/>
            <a:ext cx="1103364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40193" y="0"/>
            <a:ext cx="17047808" cy="1009038"/>
          </a:xfrm>
          <a:prstGeom prst="rect">
            <a:avLst/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요소 기술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4012" y="0"/>
            <a:ext cx="1244205" cy="10090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254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 dirty="0">
                <a:solidFill>
                  <a:srgbClr val="303962"/>
                </a:solidFill>
              </a:rPr>
              <a:t>04</a:t>
            </a:r>
            <a:endParaRPr lang="ko-KR" altLang="en-US" sz="3000" b="1" dirty="0">
              <a:solidFill>
                <a:srgbClr val="303962"/>
              </a:solidFill>
            </a:endParaRPr>
          </a:p>
        </p:txBody>
      </p:sp>
      <p:grpSp>
        <p:nvGrpSpPr>
          <p:cNvPr id="1007" name="그룹 1006"/>
          <p:cNvGrpSpPr/>
          <p:nvPr/>
        </p:nvGrpSpPr>
        <p:grpSpPr>
          <a:xfrm>
            <a:off x="9982200" y="2433298"/>
            <a:ext cx="4326357" cy="5682002"/>
            <a:chOff x="9531156" y="1574652"/>
            <a:chExt cx="4326357" cy="568200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31156" y="6519802"/>
              <a:ext cx="4266667" cy="63443"/>
              <a:chOff x="6994512" y="5323405"/>
              <a:chExt cx="4266667" cy="6344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0800000">
                <a:off x="6994512" y="5323405"/>
                <a:ext cx="4266667" cy="63443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9531156" y="6779600"/>
              <a:ext cx="4326357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500" b="1" dirty="0">
                  <a:latin typeface="돋움체"/>
                  <a:ea typeface="돋움체"/>
                </a:rPr>
                <a:t>Digit Shield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887636" y="4675090"/>
              <a:ext cx="3545609" cy="1644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4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개의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7-Segment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를 이용하여 카운트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,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 타이머 등의 기능을 수행할 수 있는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쉴드로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음주 측정값 표시</a:t>
              </a:r>
            </a:p>
          </p:txBody>
        </p:sp>
        <p:pic>
          <p:nvPicPr>
            <p:cNvPr id="1004" name="그림 100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880418" y="1574652"/>
              <a:ext cx="3530781" cy="2883048"/>
            </a:xfrm>
            <a:prstGeom prst="rect">
              <a:avLst/>
            </a:prstGeom>
          </p:spPr>
        </p:pic>
      </p:grpSp>
      <p:grpSp>
        <p:nvGrpSpPr>
          <p:cNvPr id="1006" name="그룹 1005"/>
          <p:cNvGrpSpPr/>
          <p:nvPr/>
        </p:nvGrpSpPr>
        <p:grpSpPr>
          <a:xfrm>
            <a:off x="3094355" y="2475265"/>
            <a:ext cx="4326357" cy="5640035"/>
            <a:chOff x="2882798" y="1569834"/>
            <a:chExt cx="4326357" cy="5640035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2912644" y="6443602"/>
              <a:ext cx="4266667" cy="63443"/>
              <a:chOff x="1904762" y="5323405"/>
              <a:chExt cx="4266667" cy="634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0800000">
                <a:off x="1904762" y="5323405"/>
                <a:ext cx="4266667" cy="63443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882798" y="6732815"/>
              <a:ext cx="4326357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500" b="1" dirty="0">
                  <a:latin typeface="돋움체"/>
                  <a:ea typeface="돋움체"/>
                </a:rPr>
                <a:t>모터 드라이브</a:t>
              </a:r>
              <a:r>
                <a:rPr lang="en-US" altLang="ko-KR" sz="2500" b="1" dirty="0">
                  <a:latin typeface="돋움체"/>
                  <a:ea typeface="돋움체"/>
                </a:rPr>
                <a:t>(L9110)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293882" y="4585867"/>
              <a:ext cx="3545609" cy="1644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2.5V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 에서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12V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에 해당되는 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DC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모터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2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체"/>
                  <a:ea typeface="돋움체"/>
                </a:rPr>
                <a:t>개를 제어할 수 있는 모터 드라이브</a:t>
              </a:r>
            </a:p>
          </p:txBody>
        </p:sp>
        <p:pic>
          <p:nvPicPr>
            <p:cNvPr id="1005" name="그림 100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200400" y="1569834"/>
              <a:ext cx="3762053" cy="29718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674</Words>
  <Application>Microsoft Office PowerPoint</Application>
  <PresentationFormat>사용자 지정</PresentationFormat>
  <Paragraphs>138</Paragraphs>
  <Slides>18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승훈</cp:lastModifiedBy>
  <cp:revision>78</cp:revision>
  <dcterms:created xsi:type="dcterms:W3CDTF">2021-12-11T19:09:41Z</dcterms:created>
  <dcterms:modified xsi:type="dcterms:W3CDTF">2021-12-13T13:21:46Z</dcterms:modified>
  <cp:version/>
</cp:coreProperties>
</file>